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handoutMasterIdLst>
    <p:handoutMasterId r:id="rId40"/>
  </p:handoutMasterIdLst>
  <p:sldIdLst>
    <p:sldId id="256" r:id="rId2"/>
    <p:sldId id="258" r:id="rId3"/>
    <p:sldId id="502" r:id="rId4"/>
    <p:sldId id="491" r:id="rId5"/>
    <p:sldId id="418" r:id="rId6"/>
    <p:sldId id="429" r:id="rId7"/>
    <p:sldId id="434" r:id="rId8"/>
    <p:sldId id="493" r:id="rId9"/>
    <p:sldId id="494" r:id="rId10"/>
    <p:sldId id="495" r:id="rId11"/>
    <p:sldId id="496" r:id="rId12"/>
    <p:sldId id="497" r:id="rId13"/>
    <p:sldId id="430" r:id="rId14"/>
    <p:sldId id="431" r:id="rId15"/>
    <p:sldId id="432" r:id="rId16"/>
    <p:sldId id="438" r:id="rId17"/>
    <p:sldId id="439" r:id="rId18"/>
    <p:sldId id="440" r:id="rId19"/>
    <p:sldId id="441" r:id="rId20"/>
    <p:sldId id="442" r:id="rId21"/>
    <p:sldId id="443" r:id="rId22"/>
    <p:sldId id="444" r:id="rId23"/>
    <p:sldId id="445" r:id="rId24"/>
    <p:sldId id="446" r:id="rId25"/>
    <p:sldId id="447" r:id="rId26"/>
    <p:sldId id="500" r:id="rId27"/>
    <p:sldId id="437" r:id="rId28"/>
    <p:sldId id="448" r:id="rId29"/>
    <p:sldId id="484" r:id="rId30"/>
    <p:sldId id="485" r:id="rId31"/>
    <p:sldId id="501" r:id="rId32"/>
    <p:sldId id="449" r:id="rId33"/>
    <p:sldId id="450" r:id="rId34"/>
    <p:sldId id="451" r:id="rId35"/>
    <p:sldId id="498" r:id="rId36"/>
    <p:sldId id="452" r:id="rId37"/>
    <p:sldId id="480" r:id="rId38"/>
  </p:sldIdLst>
  <p:sldSz cx="9144000" cy="6858000" type="screen4x3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00"/>
    <a:srgbClr val="333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334" autoAdjust="0"/>
    <p:restoredTop sz="94444" autoAdjust="0"/>
  </p:normalViewPr>
  <p:slideViewPr>
    <p:cSldViewPr>
      <p:cViewPr>
        <p:scale>
          <a:sx n="72" d="100"/>
          <a:sy n="72" d="100"/>
        </p:scale>
        <p:origin x="-451" y="19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3.wmf"/><Relationship Id="rId1" Type="http://schemas.openxmlformats.org/officeDocument/2006/relationships/image" Target="../media/image2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409C86-0DB4-461E-B411-3132234C96B9}" type="datetimeFigureOut">
              <a:rPr lang="en-US" smtClean="0"/>
              <a:pPr/>
              <a:t>2/4/2020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4552C4-BC4B-4C71-991C-7B2020479DE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11841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D492CD9C-0936-4CB5-8F47-4F37A3C1BD80}" type="datetimeFigureOut">
              <a:rPr lang="en-US" smtClean="0"/>
              <a:pPr/>
              <a:t>2/4/2020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2A8A4206-02EB-4F55-B83C-8E908C558B6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0461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4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16384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87"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16130" indent="-275434" defTabSz="931887">
              <a:defRPr sz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01738" indent="-220348" defTabSz="931887">
              <a:defRPr sz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542433" indent="-220348" defTabSz="931887">
              <a:defRPr sz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1983128" indent="-220348" defTabSz="931887">
              <a:defRPr sz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423823" indent="-220348" defTabSz="9318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864518" indent="-220348" defTabSz="9318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305213" indent="-220348" defTabSz="9318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745908" indent="-220348" defTabSz="9318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fld id="{CA7259D7-E5BB-D846-879C-4547B909DCAB}" type="slidenum">
              <a:rPr lang="en-US">
                <a:solidFill>
                  <a:srgbClr val="000000"/>
                </a:solidFill>
              </a:rPr>
              <a:pPr/>
              <a:t>4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66521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412ADCE-512E-4D30-A984-BD24E85C2A26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5325"/>
            <a:ext cx="4625975" cy="3470275"/>
          </a:xfrm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9770" y="4396116"/>
            <a:ext cx="5160433" cy="4240868"/>
          </a:xfrm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0373890-DCAF-43E6-8684-32303C5A8627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942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5325"/>
            <a:ext cx="4625975" cy="3470275"/>
          </a:xfrm>
          <a:ln/>
        </p:spPr>
      </p:sp>
      <p:sp>
        <p:nvSpPr>
          <p:cNvPr id="942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9770" y="4396116"/>
            <a:ext cx="5160433" cy="4240868"/>
          </a:xfrm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/>
              <a:t>Show other scales and how the feature looks less corner like</a:t>
            </a:r>
          </a:p>
        </p:txBody>
      </p:sp>
      <p:sp>
        <p:nvSpPr>
          <p:cNvPr id="583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22670B8-8582-4419-B97B-ED61D7FE1BF6}" type="slidenum">
              <a:rPr lang="en-US"/>
              <a:pPr/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5D67658-14C2-47C4-936A-8FE44F66EAA2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6485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0A53FEC-5D69-428F-8FE1-CA98666B980B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1064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65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DE4419A-2DD5-49F1-A019-4EA4F1158A62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1085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21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>
                <a:latin typeface="Arial" charset="0"/>
                <a:cs typeface="Arial" charset="0"/>
              </a:rPr>
              <a:t>Blob detector is distinct from harris corner detector</a:t>
            </a:r>
          </a:p>
        </p:txBody>
      </p:sp>
    </p:spTree>
    <p:extLst>
      <p:ext uri="{BB962C8B-B14F-4D97-AF65-F5344CB8AC3E}">
        <p14:creationId xmlns:p14="http://schemas.microsoft.com/office/powerpoint/2010/main" val="34762295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ECCA212-E3EA-4739-98CC-117D047D003F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1105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830F663-1D9C-4182-AA97-FE57FA310B97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1116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16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6DEE081-4C8C-41BF-BDAC-7C9F61253F89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F5F1ACC-F19B-481E-AB4A-AFA49FF680D7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911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4112" y="4416099"/>
            <a:ext cx="5142177" cy="4182457"/>
          </a:xfrm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F5F1ACC-F19B-481E-AB4A-AFA49FF680D7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911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4112" y="4416099"/>
            <a:ext cx="5142177" cy="4182457"/>
          </a:xfrm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87"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16130" indent="-275434" defTabSz="931887">
              <a:defRPr sz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01738" indent="-220348" defTabSz="931887">
              <a:defRPr sz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542433" indent="-220348" defTabSz="931887">
              <a:defRPr sz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1983128" indent="-220348" defTabSz="931887">
              <a:defRPr sz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423823" indent="-220348" defTabSz="9318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864518" indent="-220348" defTabSz="9318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305213" indent="-220348" defTabSz="9318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745908" indent="-220348" defTabSz="9318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fld id="{42D959CE-A071-9F4B-840F-D3C5F5D760E3}" type="slidenum">
              <a:rPr lang="en-US"/>
              <a:pPr/>
              <a:t>8</a:t>
            </a:fld>
            <a:endParaRPr lang="en-US"/>
          </a:p>
        </p:txBody>
      </p:sp>
      <p:sp>
        <p:nvSpPr>
          <p:cNvPr id="197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76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5297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87"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16130" indent="-275434" defTabSz="931887">
              <a:defRPr sz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01738" indent="-220348" defTabSz="931887">
              <a:defRPr sz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542433" indent="-220348" defTabSz="931887">
              <a:defRPr sz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1983128" indent="-220348" defTabSz="931887">
              <a:defRPr sz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423823" indent="-220348" defTabSz="9318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864518" indent="-220348" defTabSz="9318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305213" indent="-220348" defTabSz="9318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745908" indent="-220348" defTabSz="9318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fld id="{3DFCB0FF-A536-1B41-BFE0-923BEDBFF4DB}" type="slidenum">
              <a:rPr lang="en-US"/>
              <a:pPr/>
              <a:t>9</a:t>
            </a:fld>
            <a:endParaRPr lang="en-US"/>
          </a:p>
        </p:txBody>
      </p:sp>
      <p:sp>
        <p:nvSpPr>
          <p:cNvPr id="199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5325"/>
            <a:ext cx="4625975" cy="3470275"/>
          </a:xfrm>
          <a:ln/>
        </p:spPr>
      </p:sp>
      <p:sp>
        <p:nvSpPr>
          <p:cNvPr id="1996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9770" y="4396116"/>
            <a:ext cx="5160433" cy="424086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54522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87"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16130" indent="-275434" defTabSz="931887">
              <a:defRPr sz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01738" indent="-220348" defTabSz="931887">
              <a:defRPr sz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542433" indent="-220348" defTabSz="931887">
              <a:defRPr sz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1983128" indent="-220348" defTabSz="931887">
              <a:defRPr sz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423823" indent="-220348" defTabSz="9318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864518" indent="-220348" defTabSz="9318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305213" indent="-220348" defTabSz="9318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745908" indent="-220348" defTabSz="9318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fld id="{8795C3DA-48CC-9D44-8BD4-CF202E5CFCA7}" type="slidenum">
              <a:rPr lang="en-US"/>
              <a:pPr/>
              <a:t>10</a:t>
            </a:fld>
            <a:endParaRPr lang="en-US"/>
          </a:p>
        </p:txBody>
      </p:sp>
      <p:sp>
        <p:nvSpPr>
          <p:cNvPr id="200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5325"/>
            <a:ext cx="4625975" cy="3470275"/>
          </a:xfrm>
          <a:ln/>
        </p:spPr>
      </p:sp>
      <p:sp>
        <p:nvSpPr>
          <p:cNvPr id="2007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9770" y="4396116"/>
            <a:ext cx="5160433" cy="424086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40637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87"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16130" indent="-275434" defTabSz="931887">
              <a:defRPr sz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01738" indent="-220348" defTabSz="931887">
              <a:defRPr sz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542433" indent="-220348" defTabSz="931887">
              <a:defRPr sz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1983128" indent="-220348" defTabSz="931887">
              <a:defRPr sz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423823" indent="-220348" defTabSz="9318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864518" indent="-220348" defTabSz="9318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305213" indent="-220348" defTabSz="9318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745908" indent="-220348" defTabSz="9318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fld id="{EFF18844-EAB1-6444-887B-D5C9AB4FBFCA}" type="slidenum">
              <a:rPr lang="en-US"/>
              <a:pPr/>
              <a:t>11</a:t>
            </a:fld>
            <a:endParaRPr lang="en-US"/>
          </a:p>
        </p:txBody>
      </p:sp>
      <p:sp>
        <p:nvSpPr>
          <p:cNvPr id="1986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5325"/>
            <a:ext cx="4625975" cy="3470275"/>
          </a:xfrm>
          <a:ln/>
        </p:spPr>
      </p:sp>
      <p:sp>
        <p:nvSpPr>
          <p:cNvPr id="1986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9770" y="4396116"/>
            <a:ext cx="5160433" cy="424086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44210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0373890-DCAF-43E6-8684-32303C5A8627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942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5325"/>
            <a:ext cx="4625975" cy="3470275"/>
          </a:xfrm>
          <a:ln/>
        </p:spPr>
      </p:sp>
      <p:sp>
        <p:nvSpPr>
          <p:cNvPr id="942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9770" y="4396116"/>
            <a:ext cx="5160433" cy="4240868"/>
          </a:xfrm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8949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8BF3383-14F2-4EDE-84CF-5FAB10E6A85D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921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5325"/>
            <a:ext cx="4625975" cy="3470275"/>
          </a:xfrm>
          <a:ln/>
        </p:spPr>
      </p:sp>
      <p:sp>
        <p:nvSpPr>
          <p:cNvPr id="921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9770" y="4396116"/>
            <a:ext cx="5160433" cy="4240868"/>
          </a:xfrm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35FC9-4C7C-4839-AD87-B5CD13220982}" type="datetimeFigureOut">
              <a:rPr lang="en-US" smtClean="0"/>
              <a:pPr/>
              <a:t>2/4/2020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1B2BE-37E8-49C8-A941-FB00A9E058C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35FC9-4C7C-4839-AD87-B5CD13220982}" type="datetimeFigureOut">
              <a:rPr lang="en-US" smtClean="0"/>
              <a:pPr/>
              <a:t>2/4/2020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1B2BE-37E8-49C8-A941-FB00A9E058C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35FC9-4C7C-4839-AD87-B5CD13220982}" type="datetimeFigureOut">
              <a:rPr lang="en-US" smtClean="0"/>
              <a:pPr/>
              <a:t>2/4/2020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1B2BE-37E8-49C8-A941-FB00A9E058C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35FC9-4C7C-4839-AD87-B5CD13220982}" type="datetimeFigureOut">
              <a:rPr lang="en-US" smtClean="0"/>
              <a:pPr/>
              <a:t>2/4/2020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1B2BE-37E8-49C8-A941-FB00A9E058C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35FC9-4C7C-4839-AD87-B5CD13220982}" type="datetimeFigureOut">
              <a:rPr lang="en-US" smtClean="0"/>
              <a:pPr/>
              <a:t>2/4/2020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1B2BE-37E8-49C8-A941-FB00A9E058C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35FC9-4C7C-4839-AD87-B5CD13220982}" type="datetimeFigureOut">
              <a:rPr lang="en-US" smtClean="0"/>
              <a:pPr/>
              <a:t>2/4/2020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1B2BE-37E8-49C8-A941-FB00A9E058C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35FC9-4C7C-4839-AD87-B5CD13220982}" type="datetimeFigureOut">
              <a:rPr lang="en-US" smtClean="0"/>
              <a:pPr/>
              <a:t>2/4/2020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1B2BE-37E8-49C8-A941-FB00A9E058C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35FC9-4C7C-4839-AD87-B5CD13220982}" type="datetimeFigureOut">
              <a:rPr lang="en-US" smtClean="0"/>
              <a:pPr/>
              <a:t>2/4/2020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1B2BE-37E8-49C8-A941-FB00A9E058C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35FC9-4C7C-4839-AD87-B5CD13220982}" type="datetimeFigureOut">
              <a:rPr lang="en-US" smtClean="0"/>
              <a:pPr/>
              <a:t>2/4/2020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1B2BE-37E8-49C8-A941-FB00A9E058C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35FC9-4C7C-4839-AD87-B5CD13220982}" type="datetimeFigureOut">
              <a:rPr lang="en-US" smtClean="0"/>
              <a:pPr/>
              <a:t>2/4/2020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1B2BE-37E8-49C8-A941-FB00A9E058C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35FC9-4C7C-4839-AD87-B5CD13220982}" type="datetimeFigureOut">
              <a:rPr lang="en-US" smtClean="0"/>
              <a:pPr/>
              <a:t>2/4/2020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1B2BE-37E8-49C8-A941-FB00A9E058C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535FC9-4C7C-4839-AD87-B5CD13220982}" type="datetimeFigureOut">
              <a:rPr lang="en-US" smtClean="0"/>
              <a:pPr/>
              <a:t>2/4/2020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41B2BE-37E8-49C8-A941-FB00A9E058CF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2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nada.kth.se/cvap/abstracts/cvap198.html" TargetMode="Externa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eg"/><Relationship Id="rId13" Type="http://schemas.openxmlformats.org/officeDocument/2006/relationships/image" Target="../media/image37.png"/><Relationship Id="rId3" Type="http://schemas.openxmlformats.org/officeDocument/2006/relationships/notesSlide" Target="../notesSlides/notesSlide16.xml"/><Relationship Id="rId7" Type="http://schemas.openxmlformats.org/officeDocument/2006/relationships/image" Target="../media/image33.jpeg"/><Relationship Id="rId12" Type="http://schemas.openxmlformats.org/officeDocument/2006/relationships/image" Target="../media/image36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32.jpeg"/><Relationship Id="rId11" Type="http://schemas.openxmlformats.org/officeDocument/2006/relationships/image" Target="../media/image29.wmf"/><Relationship Id="rId5" Type="http://schemas.openxmlformats.org/officeDocument/2006/relationships/image" Target="../media/image31.jpeg"/><Relationship Id="rId10" Type="http://schemas.openxmlformats.org/officeDocument/2006/relationships/oleObject" Target="../embeddings/oleObject4.bin"/><Relationship Id="rId4" Type="http://schemas.openxmlformats.org/officeDocument/2006/relationships/image" Target="../media/image30.png"/><Relationship Id="rId9" Type="http://schemas.openxmlformats.org/officeDocument/2006/relationships/image" Target="../media/image35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jpeg"/><Relationship Id="rId3" Type="http://schemas.openxmlformats.org/officeDocument/2006/relationships/image" Target="../media/image38.jpeg"/><Relationship Id="rId7" Type="http://schemas.openxmlformats.org/officeDocument/2006/relationships/image" Target="../media/image42.jpeg"/><Relationship Id="rId12" Type="http://schemas.openxmlformats.org/officeDocument/2006/relationships/image" Target="../media/image47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jpeg"/><Relationship Id="rId11" Type="http://schemas.openxmlformats.org/officeDocument/2006/relationships/image" Target="../media/image46.jpeg"/><Relationship Id="rId5" Type="http://schemas.openxmlformats.org/officeDocument/2006/relationships/image" Target="../media/image40.jpeg"/><Relationship Id="rId10" Type="http://schemas.openxmlformats.org/officeDocument/2006/relationships/image" Target="../media/image45.jpeg"/><Relationship Id="rId4" Type="http://schemas.openxmlformats.org/officeDocument/2006/relationships/image" Target="../media/image39.jpeg"/><Relationship Id="rId9" Type="http://schemas.openxmlformats.org/officeDocument/2006/relationships/image" Target="../media/image44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wmf"/><Relationship Id="rId3" Type="http://schemas.openxmlformats.org/officeDocument/2006/relationships/notesSlide" Target="../notesSlides/notesSlide1.xml"/><Relationship Id="rId7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.wmf"/><Relationship Id="rId5" Type="http://schemas.openxmlformats.org/officeDocument/2006/relationships/oleObject" Target="../embeddings/oleObject1.bin"/><Relationship Id="rId10" Type="http://schemas.openxmlformats.org/officeDocument/2006/relationships/image" Target="../media/image6.png"/><Relationship Id="rId4" Type="http://schemas.openxmlformats.org/officeDocument/2006/relationships/image" Target="../media/image4.jpeg"/><Relationship Id="rId9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1000" y="1774384"/>
            <a:ext cx="8534400" cy="1469571"/>
          </a:xfrm>
        </p:spPr>
        <p:txBody>
          <a:bodyPr>
            <a:normAutofit/>
          </a:bodyPr>
          <a:lstStyle/>
          <a:p>
            <a:pPr algn="l"/>
            <a:r>
              <a:rPr lang="en-US" sz="3600" dirty="0"/>
              <a:t>Lecture 5: Feature invariance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-381000" y="-164275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CS5670: Computer Vision</a:t>
            </a: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-328550" y="826325"/>
            <a:ext cx="4876800" cy="175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Noah Snavely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1600200"/>
            <a:ext cx="9144000" cy="4572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101600" dist="762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2" descr="C:\snavely\work\teaching\09Fa-CS6610\projects\misc\features.bmp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43289" y="3357565"/>
            <a:ext cx="5851920" cy="2096179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Harris detector: Invariance properties </a:t>
            </a:r>
            <a:br>
              <a:rPr lang="en-US" sz="3600" dirty="0"/>
            </a:br>
            <a:r>
              <a:rPr lang="en-US" sz="3600" dirty="0"/>
              <a:t>-- Image rotation</a:t>
            </a:r>
            <a:endParaRPr lang="ru-RU" sz="3600" dirty="0"/>
          </a:p>
        </p:txBody>
      </p:sp>
      <p:sp>
        <p:nvSpPr>
          <p:cNvPr id="1376260" name="Text Box 4"/>
          <p:cNvSpPr txBox="1">
            <a:spLocks noChangeArrowheads="1"/>
          </p:cNvSpPr>
          <p:nvPr/>
        </p:nvSpPr>
        <p:spPr bwMode="auto">
          <a:xfrm>
            <a:off x="1219200" y="4572000"/>
            <a:ext cx="670560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2400">
                <a:latin typeface="+mj-lt"/>
                <a:cs typeface="Times New Roman" charset="0"/>
              </a:rPr>
              <a:t>Second moment ellipse rotates but its shape (i.e. eigenvalues) remains the same</a:t>
            </a:r>
            <a:endParaRPr lang="ru-RU" sz="2400">
              <a:latin typeface="+mj-lt"/>
              <a:cs typeface="Times New Roman" charset="0"/>
            </a:endParaRP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1828800" y="1676400"/>
            <a:ext cx="5257800" cy="2438400"/>
            <a:chOff x="1720" y="1344"/>
            <a:chExt cx="2072" cy="950"/>
          </a:xfrm>
        </p:grpSpPr>
        <p:grpSp>
          <p:nvGrpSpPr>
            <p:cNvPr id="152582" name="Group 6"/>
            <p:cNvGrpSpPr>
              <a:grpSpLocks/>
            </p:cNvGrpSpPr>
            <p:nvPr/>
          </p:nvGrpSpPr>
          <p:grpSpPr bwMode="auto">
            <a:xfrm>
              <a:off x="1768" y="1344"/>
              <a:ext cx="432" cy="432"/>
              <a:chOff x="1248" y="1584"/>
              <a:chExt cx="1536" cy="1248"/>
            </a:xfrm>
          </p:grpSpPr>
          <p:sp>
            <p:nvSpPr>
              <p:cNvPr id="152595" name="Rectangle 7"/>
              <p:cNvSpPr>
                <a:spLocks noChangeArrowheads="1"/>
              </p:cNvSpPr>
              <p:nvPr/>
            </p:nvSpPr>
            <p:spPr bwMode="auto">
              <a:xfrm>
                <a:off x="1248" y="1584"/>
                <a:ext cx="1536" cy="1248"/>
              </a:xfrm>
              <a:prstGeom prst="rect">
                <a:avLst/>
              </a:prstGeom>
              <a:solidFill>
                <a:schemeClr val="accent1">
                  <a:alpha val="50195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>
                  <a:latin typeface="+mj-lt"/>
                </a:endParaRPr>
              </a:p>
            </p:txBody>
          </p:sp>
          <p:sp>
            <p:nvSpPr>
              <p:cNvPr id="152596" name="Freeform 8"/>
              <p:cNvSpPr>
                <a:spLocks/>
              </p:cNvSpPr>
              <p:nvPr/>
            </p:nvSpPr>
            <p:spPr bwMode="auto">
              <a:xfrm>
                <a:off x="1680" y="2016"/>
                <a:ext cx="1104" cy="816"/>
              </a:xfrm>
              <a:custGeom>
                <a:avLst/>
                <a:gdLst>
                  <a:gd name="T0" fmla="*/ 0 w 720"/>
                  <a:gd name="T1" fmla="*/ 41038 h 528"/>
                  <a:gd name="T2" fmla="*/ 3442 w 720"/>
                  <a:gd name="T3" fmla="*/ 0 h 528"/>
                  <a:gd name="T4" fmla="*/ 51732 w 720"/>
                  <a:gd name="T5" fmla="*/ 26097 h 528"/>
                  <a:gd name="T6" fmla="*/ 0 60000 65536"/>
                  <a:gd name="T7" fmla="*/ 0 60000 65536"/>
                  <a:gd name="T8" fmla="*/ 0 60000 65536"/>
                  <a:gd name="T9" fmla="*/ 0 w 720"/>
                  <a:gd name="T10" fmla="*/ 0 h 528"/>
                  <a:gd name="T11" fmla="*/ 720 w 720"/>
                  <a:gd name="T12" fmla="*/ 528 h 528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720" h="528">
                    <a:moveTo>
                      <a:pt x="0" y="528"/>
                    </a:moveTo>
                    <a:lnTo>
                      <a:pt x="48" y="0"/>
                    </a:lnTo>
                    <a:lnTo>
                      <a:pt x="720" y="336"/>
                    </a:lnTo>
                  </a:path>
                </a:pathLst>
              </a:custGeom>
              <a:solidFill>
                <a:schemeClr val="accent1">
                  <a:alpha val="50195"/>
                </a:schemeClr>
              </a:solidFill>
              <a:ln w="444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+mj-lt"/>
                </a:endParaRPr>
              </a:p>
            </p:txBody>
          </p:sp>
        </p:grpSp>
        <p:grpSp>
          <p:nvGrpSpPr>
            <p:cNvPr id="152583" name="Group 9"/>
            <p:cNvGrpSpPr>
              <a:grpSpLocks/>
            </p:cNvGrpSpPr>
            <p:nvPr/>
          </p:nvGrpSpPr>
          <p:grpSpPr bwMode="auto">
            <a:xfrm>
              <a:off x="3304" y="1344"/>
              <a:ext cx="432" cy="441"/>
              <a:chOff x="2928" y="1776"/>
              <a:chExt cx="432" cy="441"/>
            </a:xfrm>
          </p:grpSpPr>
          <p:sp>
            <p:nvSpPr>
              <p:cNvPr id="152593" name="Rectangle 10"/>
              <p:cNvSpPr>
                <a:spLocks noChangeArrowheads="1"/>
              </p:cNvSpPr>
              <p:nvPr/>
            </p:nvSpPr>
            <p:spPr bwMode="auto">
              <a:xfrm>
                <a:off x="2928" y="1776"/>
                <a:ext cx="432" cy="432"/>
              </a:xfrm>
              <a:prstGeom prst="rect">
                <a:avLst/>
              </a:prstGeom>
              <a:solidFill>
                <a:schemeClr val="accent1">
                  <a:alpha val="50195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>
                  <a:latin typeface="+mj-lt"/>
                </a:endParaRPr>
              </a:p>
            </p:txBody>
          </p:sp>
          <p:sp>
            <p:nvSpPr>
              <p:cNvPr id="152594" name="Freeform 11"/>
              <p:cNvSpPr>
                <a:spLocks/>
              </p:cNvSpPr>
              <p:nvPr/>
            </p:nvSpPr>
            <p:spPr bwMode="auto">
              <a:xfrm rot="3029958">
                <a:off x="2987" y="1873"/>
                <a:ext cx="364" cy="323"/>
              </a:xfrm>
              <a:custGeom>
                <a:avLst/>
                <a:gdLst>
                  <a:gd name="T0" fmla="*/ 0 w 720"/>
                  <a:gd name="T1" fmla="*/ 4 h 528"/>
                  <a:gd name="T2" fmla="*/ 1 w 720"/>
                  <a:gd name="T3" fmla="*/ 0 h 528"/>
                  <a:gd name="T4" fmla="*/ 1 w 720"/>
                  <a:gd name="T5" fmla="*/ 2 h 528"/>
                  <a:gd name="T6" fmla="*/ 0 60000 65536"/>
                  <a:gd name="T7" fmla="*/ 0 60000 65536"/>
                  <a:gd name="T8" fmla="*/ 0 60000 65536"/>
                  <a:gd name="T9" fmla="*/ 0 w 720"/>
                  <a:gd name="T10" fmla="*/ 0 h 528"/>
                  <a:gd name="T11" fmla="*/ 720 w 720"/>
                  <a:gd name="T12" fmla="*/ 528 h 528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720" h="528">
                    <a:moveTo>
                      <a:pt x="0" y="528"/>
                    </a:moveTo>
                    <a:lnTo>
                      <a:pt x="48" y="0"/>
                    </a:lnTo>
                    <a:lnTo>
                      <a:pt x="720" y="336"/>
                    </a:lnTo>
                  </a:path>
                </a:pathLst>
              </a:custGeom>
              <a:solidFill>
                <a:schemeClr val="accent1">
                  <a:alpha val="50195"/>
                </a:schemeClr>
              </a:solidFill>
              <a:ln w="444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+mj-lt"/>
                </a:endParaRPr>
              </a:p>
            </p:txBody>
          </p:sp>
        </p:grpSp>
        <p:sp>
          <p:nvSpPr>
            <p:cNvPr id="152584" name="AutoShape 12"/>
            <p:cNvSpPr>
              <a:spLocks noChangeArrowheads="1"/>
            </p:cNvSpPr>
            <p:nvPr/>
          </p:nvSpPr>
          <p:spPr bwMode="auto">
            <a:xfrm>
              <a:off x="2536" y="1488"/>
              <a:ext cx="480" cy="48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17694720 60000 65536"/>
                <a:gd name="T9" fmla="*/ 11796480 60000 65536"/>
                <a:gd name="T10" fmla="*/ 5898240 60000 65536"/>
                <a:gd name="T11" fmla="*/ 0 60000 65536"/>
                <a:gd name="T12" fmla="*/ 3375 w 21600"/>
                <a:gd name="T13" fmla="*/ 5400 h 21600"/>
                <a:gd name="T14" fmla="*/ 18900 w 21600"/>
                <a:gd name="T15" fmla="*/ 1620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6200" y="0"/>
                  </a:moveTo>
                  <a:lnTo>
                    <a:pt x="16200" y="5400"/>
                  </a:lnTo>
                  <a:lnTo>
                    <a:pt x="3375" y="5400"/>
                  </a:lnTo>
                  <a:lnTo>
                    <a:pt x="3375" y="16200"/>
                  </a:lnTo>
                  <a:lnTo>
                    <a:pt x="16200" y="16200"/>
                  </a:lnTo>
                  <a:lnTo>
                    <a:pt x="16200" y="21600"/>
                  </a:lnTo>
                  <a:lnTo>
                    <a:pt x="21600" y="10800"/>
                  </a:lnTo>
                  <a:lnTo>
                    <a:pt x="16200" y="0"/>
                  </a:lnTo>
                  <a:close/>
                </a:path>
                <a:path w="21600" h="21600">
                  <a:moveTo>
                    <a:pt x="1350" y="5400"/>
                  </a:moveTo>
                  <a:lnTo>
                    <a:pt x="1350" y="16200"/>
                  </a:lnTo>
                  <a:lnTo>
                    <a:pt x="2700" y="16200"/>
                  </a:lnTo>
                  <a:lnTo>
                    <a:pt x="2700" y="5400"/>
                  </a:lnTo>
                  <a:lnTo>
                    <a:pt x="1350" y="5400"/>
                  </a:lnTo>
                  <a:close/>
                </a:path>
                <a:path w="21600" h="21600">
                  <a:moveTo>
                    <a:pt x="0" y="5400"/>
                  </a:moveTo>
                  <a:lnTo>
                    <a:pt x="0" y="16200"/>
                  </a:lnTo>
                  <a:lnTo>
                    <a:pt x="675" y="16200"/>
                  </a:lnTo>
                  <a:lnTo>
                    <a:pt x="675" y="54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+mj-lt"/>
              </a:endParaRPr>
            </a:p>
          </p:txBody>
        </p:sp>
        <p:grpSp>
          <p:nvGrpSpPr>
            <p:cNvPr id="152585" name="Group 13"/>
            <p:cNvGrpSpPr>
              <a:grpSpLocks/>
            </p:cNvGrpSpPr>
            <p:nvPr/>
          </p:nvGrpSpPr>
          <p:grpSpPr bwMode="auto">
            <a:xfrm rot="-1269191">
              <a:off x="1720" y="2064"/>
              <a:ext cx="584" cy="230"/>
              <a:chOff x="1536" y="2496"/>
              <a:chExt cx="1152" cy="384"/>
            </a:xfrm>
          </p:grpSpPr>
          <p:sp>
            <p:nvSpPr>
              <p:cNvPr id="152590" name="Oval 14"/>
              <p:cNvSpPr>
                <a:spLocks noChangeArrowheads="1"/>
              </p:cNvSpPr>
              <p:nvPr/>
            </p:nvSpPr>
            <p:spPr bwMode="auto">
              <a:xfrm>
                <a:off x="1536" y="2496"/>
                <a:ext cx="1152" cy="384"/>
              </a:xfrm>
              <a:prstGeom prst="ellipse">
                <a:avLst/>
              </a:prstGeom>
              <a:solidFill>
                <a:srgbClr val="7CF6D3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>
                  <a:latin typeface="+mj-lt"/>
                </a:endParaRPr>
              </a:p>
            </p:txBody>
          </p:sp>
          <p:sp>
            <p:nvSpPr>
              <p:cNvPr id="152591" name="Line 15"/>
              <p:cNvSpPr>
                <a:spLocks noChangeShapeType="1"/>
              </p:cNvSpPr>
              <p:nvPr/>
            </p:nvSpPr>
            <p:spPr bwMode="auto">
              <a:xfrm>
                <a:off x="1536" y="2688"/>
                <a:ext cx="115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152592" name="Line 16"/>
              <p:cNvSpPr>
                <a:spLocks noChangeShapeType="1"/>
              </p:cNvSpPr>
              <p:nvPr/>
            </p:nvSpPr>
            <p:spPr bwMode="auto">
              <a:xfrm>
                <a:off x="2112" y="2496"/>
                <a:ext cx="0" cy="3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+mj-lt"/>
                </a:endParaRPr>
              </a:p>
            </p:txBody>
          </p:sp>
        </p:grpSp>
        <p:grpSp>
          <p:nvGrpSpPr>
            <p:cNvPr id="152586" name="Group 17"/>
            <p:cNvGrpSpPr>
              <a:grpSpLocks/>
            </p:cNvGrpSpPr>
            <p:nvPr/>
          </p:nvGrpSpPr>
          <p:grpSpPr bwMode="auto">
            <a:xfrm rot="1035916">
              <a:off x="3208" y="2064"/>
              <a:ext cx="584" cy="230"/>
              <a:chOff x="1536" y="2496"/>
              <a:chExt cx="1152" cy="384"/>
            </a:xfrm>
          </p:grpSpPr>
          <p:sp>
            <p:nvSpPr>
              <p:cNvPr id="152587" name="Oval 18"/>
              <p:cNvSpPr>
                <a:spLocks noChangeArrowheads="1"/>
              </p:cNvSpPr>
              <p:nvPr/>
            </p:nvSpPr>
            <p:spPr bwMode="auto">
              <a:xfrm>
                <a:off x="1536" y="2496"/>
                <a:ext cx="1152" cy="384"/>
              </a:xfrm>
              <a:prstGeom prst="ellipse">
                <a:avLst/>
              </a:prstGeom>
              <a:solidFill>
                <a:srgbClr val="7CF6D3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>
                  <a:latin typeface="+mj-lt"/>
                </a:endParaRPr>
              </a:p>
            </p:txBody>
          </p:sp>
          <p:sp>
            <p:nvSpPr>
              <p:cNvPr id="152588" name="Line 19"/>
              <p:cNvSpPr>
                <a:spLocks noChangeShapeType="1"/>
              </p:cNvSpPr>
              <p:nvPr/>
            </p:nvSpPr>
            <p:spPr bwMode="auto">
              <a:xfrm>
                <a:off x="1536" y="2688"/>
                <a:ext cx="115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152589" name="Line 20"/>
              <p:cNvSpPr>
                <a:spLocks noChangeShapeType="1"/>
              </p:cNvSpPr>
              <p:nvPr/>
            </p:nvSpPr>
            <p:spPr bwMode="auto">
              <a:xfrm>
                <a:off x="2112" y="2496"/>
                <a:ext cx="0" cy="3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+mj-lt"/>
                </a:endParaRPr>
              </a:p>
            </p:txBody>
          </p:sp>
        </p:grpSp>
      </p:grpSp>
      <p:sp>
        <p:nvSpPr>
          <p:cNvPr id="1376277" name="Text Box 21"/>
          <p:cNvSpPr txBox="1">
            <a:spLocks noChangeArrowheads="1"/>
          </p:cNvSpPr>
          <p:nvPr/>
        </p:nvSpPr>
        <p:spPr bwMode="auto">
          <a:xfrm>
            <a:off x="1219200" y="5638800"/>
            <a:ext cx="6934200" cy="461963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2400" dirty="0">
                <a:solidFill>
                  <a:srgbClr val="0033CC"/>
                </a:solidFill>
                <a:latin typeface="+mj-lt"/>
                <a:cs typeface="Times New Roman" charset="0"/>
              </a:rPr>
              <a:t>Corner location is equivariant </a:t>
            </a:r>
            <a:r>
              <a:rPr lang="en-US" sz="2400" dirty="0" err="1">
                <a:solidFill>
                  <a:srgbClr val="0033CC"/>
                </a:solidFill>
                <a:latin typeface="+mj-lt"/>
                <a:cs typeface="Times New Roman" charset="0"/>
              </a:rPr>
              <a:t>w.r.t.</a:t>
            </a:r>
            <a:r>
              <a:rPr lang="en-US" sz="2400" dirty="0">
                <a:solidFill>
                  <a:srgbClr val="0033CC"/>
                </a:solidFill>
                <a:latin typeface="+mj-lt"/>
                <a:cs typeface="Times New Roman" charset="0"/>
              </a:rPr>
              <a:t> image rotation</a:t>
            </a:r>
            <a:endParaRPr lang="ru-RU" sz="2400" dirty="0">
              <a:solidFill>
                <a:srgbClr val="0033CC"/>
              </a:solidFill>
              <a:latin typeface="+mj-lt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1693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6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6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76260" grpId="0"/>
      <p:bldP spid="137627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Autofit/>
          </a:bodyPr>
          <a:lstStyle/>
          <a:p>
            <a:r>
              <a:rPr lang="en-US" sz="3600" dirty="0"/>
              <a:t>Harris detector: Invariance properties – </a:t>
            </a:r>
            <a:br>
              <a:rPr lang="en-US" sz="3600" dirty="0"/>
            </a:br>
            <a:r>
              <a:rPr lang="en-US" sz="3600" dirty="0"/>
              <a:t>Affine intensity change</a:t>
            </a:r>
            <a:endParaRPr lang="ru-RU" sz="3600" dirty="0"/>
          </a:p>
        </p:txBody>
      </p:sp>
      <p:sp>
        <p:nvSpPr>
          <p:cNvPr id="1210372" name="Text Box 4"/>
          <p:cNvSpPr txBox="1">
            <a:spLocks noChangeArrowheads="1"/>
          </p:cNvSpPr>
          <p:nvPr/>
        </p:nvSpPr>
        <p:spPr bwMode="auto">
          <a:xfrm>
            <a:off x="1447800" y="1997075"/>
            <a:ext cx="556260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  <a:buFontTx/>
              <a:buChar char="•"/>
            </a:pPr>
            <a:r>
              <a:rPr lang="en-US" sz="2400" dirty="0">
                <a:latin typeface="Times New Roman" charset="0"/>
                <a:cs typeface="Times New Roman" charset="0"/>
              </a:rPr>
              <a:t>   </a:t>
            </a:r>
            <a:r>
              <a:rPr lang="en-US" sz="2400" dirty="0">
                <a:cs typeface="Times New Roman" charset="0"/>
              </a:rPr>
              <a:t>Only derivatives are used =&gt; invariance to intensity shift</a:t>
            </a:r>
            <a:r>
              <a:rPr lang="en-US" sz="2400" dirty="0">
                <a:latin typeface="Times New Roman" charset="0"/>
                <a:cs typeface="Times New Roman" charset="0"/>
              </a:rPr>
              <a:t> </a:t>
            </a:r>
            <a:r>
              <a:rPr lang="en-US" sz="2400" i="1" dirty="0">
                <a:latin typeface="Times New Roman" charset="0"/>
                <a:cs typeface="Times New Roman" charset="0"/>
              </a:rPr>
              <a:t>I</a:t>
            </a:r>
            <a:r>
              <a:rPr lang="en-US" sz="2400" dirty="0">
                <a:latin typeface="Times New Roman" charset="0"/>
                <a:cs typeface="Times New Roman" charset="0"/>
              </a:rPr>
              <a:t> </a:t>
            </a:r>
            <a:r>
              <a:rPr lang="en-US" sz="2400" dirty="0">
                <a:latin typeface="Times New Roman" charset="0"/>
                <a:cs typeface="Times New Roman" charset="0"/>
                <a:sym typeface="Symbol" charset="0"/>
              </a:rPr>
              <a:t> </a:t>
            </a:r>
            <a:r>
              <a:rPr lang="en-US" sz="2400" i="1" dirty="0">
                <a:latin typeface="Times New Roman" charset="0"/>
                <a:cs typeface="Times New Roman" charset="0"/>
                <a:sym typeface="Symbol" charset="0"/>
              </a:rPr>
              <a:t>I</a:t>
            </a:r>
            <a:r>
              <a:rPr lang="he-IL" sz="2400" i="1" dirty="0">
                <a:latin typeface="Times New Roman" charset="0"/>
                <a:cs typeface="Times New Roman" charset="0"/>
                <a:sym typeface="Symbol" charset="0"/>
              </a:rPr>
              <a:t> </a:t>
            </a:r>
            <a:r>
              <a:rPr lang="en-US" sz="2400" dirty="0">
                <a:latin typeface="Times New Roman" charset="0"/>
                <a:cs typeface="Times New Roman" charset="0"/>
                <a:sym typeface="Symbol" charset="0"/>
              </a:rPr>
              <a:t>+</a:t>
            </a:r>
            <a:r>
              <a:rPr lang="he-IL" sz="2400" dirty="0">
                <a:latin typeface="Times New Roman" charset="0"/>
                <a:cs typeface="Times New Roman" charset="0"/>
                <a:sym typeface="Symbol" charset="0"/>
              </a:rPr>
              <a:t> </a:t>
            </a:r>
            <a:r>
              <a:rPr lang="en-US" sz="2400" i="1" dirty="0">
                <a:latin typeface="Times New Roman" charset="0"/>
                <a:cs typeface="Times New Roman" charset="0"/>
                <a:sym typeface="Symbol" charset="0"/>
              </a:rPr>
              <a:t>b</a:t>
            </a:r>
            <a:endParaRPr lang="ru-RU" sz="2400" i="1" dirty="0">
              <a:latin typeface="Times New Roman" charset="0"/>
              <a:cs typeface="Times New Roman" charset="0"/>
            </a:endParaRPr>
          </a:p>
        </p:txBody>
      </p:sp>
      <p:sp>
        <p:nvSpPr>
          <p:cNvPr id="150538" name="Text Box 6"/>
          <p:cNvSpPr txBox="1">
            <a:spLocks noChangeArrowheads="1"/>
          </p:cNvSpPr>
          <p:nvPr/>
        </p:nvSpPr>
        <p:spPr bwMode="auto">
          <a:xfrm>
            <a:off x="1447800" y="2962275"/>
            <a:ext cx="5181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  <a:buFontTx/>
              <a:buChar char="•"/>
            </a:pPr>
            <a:r>
              <a:rPr lang="en-US" sz="2400" dirty="0">
                <a:latin typeface="Times New Roman" charset="0"/>
                <a:cs typeface="Times New Roman" charset="0"/>
              </a:rPr>
              <a:t>  </a:t>
            </a:r>
            <a:r>
              <a:rPr lang="he-IL" sz="2400" dirty="0">
                <a:latin typeface="Times New Roman" charset="0"/>
                <a:cs typeface="Times New Roman" charset="0"/>
              </a:rPr>
              <a:t> </a:t>
            </a:r>
            <a:r>
              <a:rPr lang="en-US" sz="2400" dirty="0">
                <a:cs typeface="Times New Roman" charset="0"/>
              </a:rPr>
              <a:t>Intensity scaling:</a:t>
            </a:r>
            <a:r>
              <a:rPr lang="en-US" sz="2400" dirty="0">
                <a:latin typeface="Times New Roman" charset="0"/>
                <a:cs typeface="Times New Roman" charset="0"/>
              </a:rPr>
              <a:t> </a:t>
            </a:r>
            <a:r>
              <a:rPr lang="en-US" sz="2400" i="1" dirty="0">
                <a:latin typeface="Times New Roman" charset="0"/>
                <a:cs typeface="Times New Roman" charset="0"/>
              </a:rPr>
              <a:t>I </a:t>
            </a:r>
            <a:r>
              <a:rPr lang="en-US" sz="2400" dirty="0">
                <a:latin typeface="Times New Roman" charset="0"/>
                <a:cs typeface="Times New Roman" charset="0"/>
                <a:sym typeface="Symbol" charset="0"/>
              </a:rPr>
              <a:t> </a:t>
            </a:r>
            <a:r>
              <a:rPr lang="en-US" sz="2400" i="1" dirty="0">
                <a:latin typeface="Times New Roman" charset="0"/>
                <a:cs typeface="Times New Roman" charset="0"/>
                <a:sym typeface="Symbol" charset="0"/>
              </a:rPr>
              <a:t>a</a:t>
            </a:r>
            <a:r>
              <a:rPr lang="he-IL" sz="2400" i="1" dirty="0">
                <a:latin typeface="Times New Roman" charset="0"/>
                <a:cs typeface="Times New Roman" charset="0"/>
                <a:sym typeface="Symbol" charset="0"/>
              </a:rPr>
              <a:t> </a:t>
            </a:r>
            <a:r>
              <a:rPr lang="en-US" sz="2400" i="1" dirty="0">
                <a:latin typeface="Times New Roman" charset="0"/>
                <a:cs typeface="Times New Roman" charset="0"/>
                <a:sym typeface="Symbol" charset="0"/>
              </a:rPr>
              <a:t>I</a:t>
            </a:r>
            <a:endParaRPr lang="ru-RU" sz="2400" i="1" dirty="0">
              <a:latin typeface="Times New Roman" charset="0"/>
              <a:cs typeface="Times New Roman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320675" y="3149600"/>
            <a:ext cx="8289925" cy="2632075"/>
            <a:chOff x="320675" y="3149600"/>
            <a:chExt cx="8289925" cy="2632075"/>
          </a:xfrm>
        </p:grpSpPr>
        <p:sp>
          <p:nvSpPr>
            <p:cNvPr id="150539" name="Freeform 7"/>
            <p:cNvSpPr>
              <a:spLocks/>
            </p:cNvSpPr>
            <p:nvPr/>
          </p:nvSpPr>
          <p:spPr bwMode="auto">
            <a:xfrm>
              <a:off x="1600200" y="3937000"/>
              <a:ext cx="2514600" cy="1193800"/>
            </a:xfrm>
            <a:custGeom>
              <a:avLst/>
              <a:gdLst>
                <a:gd name="T0" fmla="*/ 0 w 1584"/>
                <a:gd name="T1" fmla="*/ 752 h 752"/>
                <a:gd name="T2" fmla="*/ 144 w 1584"/>
                <a:gd name="T3" fmla="*/ 224 h 752"/>
                <a:gd name="T4" fmla="*/ 384 w 1584"/>
                <a:gd name="T5" fmla="*/ 416 h 752"/>
                <a:gd name="T6" fmla="*/ 528 w 1584"/>
                <a:gd name="T7" fmla="*/ 32 h 752"/>
                <a:gd name="T8" fmla="*/ 768 w 1584"/>
                <a:gd name="T9" fmla="*/ 608 h 752"/>
                <a:gd name="T10" fmla="*/ 912 w 1584"/>
                <a:gd name="T11" fmla="*/ 464 h 752"/>
                <a:gd name="T12" fmla="*/ 1104 w 1584"/>
                <a:gd name="T13" fmla="*/ 656 h 752"/>
                <a:gd name="T14" fmla="*/ 1248 w 1584"/>
                <a:gd name="T15" fmla="*/ 272 h 752"/>
                <a:gd name="T16" fmla="*/ 1584 w 1584"/>
                <a:gd name="T17" fmla="*/ 656 h 75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584"/>
                <a:gd name="T28" fmla="*/ 0 h 752"/>
                <a:gd name="T29" fmla="*/ 1584 w 1584"/>
                <a:gd name="T30" fmla="*/ 752 h 752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584" h="752">
                  <a:moveTo>
                    <a:pt x="0" y="752"/>
                  </a:moveTo>
                  <a:cubicBezTo>
                    <a:pt x="40" y="516"/>
                    <a:pt x="80" y="280"/>
                    <a:pt x="144" y="224"/>
                  </a:cubicBezTo>
                  <a:cubicBezTo>
                    <a:pt x="208" y="168"/>
                    <a:pt x="320" y="448"/>
                    <a:pt x="384" y="416"/>
                  </a:cubicBezTo>
                  <a:cubicBezTo>
                    <a:pt x="448" y="384"/>
                    <a:pt x="464" y="0"/>
                    <a:pt x="528" y="32"/>
                  </a:cubicBezTo>
                  <a:cubicBezTo>
                    <a:pt x="592" y="64"/>
                    <a:pt x="704" y="536"/>
                    <a:pt x="768" y="608"/>
                  </a:cubicBezTo>
                  <a:cubicBezTo>
                    <a:pt x="832" y="680"/>
                    <a:pt x="856" y="456"/>
                    <a:pt x="912" y="464"/>
                  </a:cubicBezTo>
                  <a:cubicBezTo>
                    <a:pt x="968" y="472"/>
                    <a:pt x="1048" y="688"/>
                    <a:pt x="1104" y="656"/>
                  </a:cubicBezTo>
                  <a:cubicBezTo>
                    <a:pt x="1160" y="624"/>
                    <a:pt x="1168" y="272"/>
                    <a:pt x="1248" y="272"/>
                  </a:cubicBezTo>
                  <a:cubicBezTo>
                    <a:pt x="1328" y="272"/>
                    <a:pt x="1456" y="464"/>
                    <a:pt x="1584" y="656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0540" name="Freeform 8"/>
            <p:cNvSpPr>
              <a:spLocks/>
            </p:cNvSpPr>
            <p:nvPr/>
          </p:nvSpPr>
          <p:spPr bwMode="auto">
            <a:xfrm>
              <a:off x="5619750" y="3149600"/>
              <a:ext cx="2514600" cy="1955800"/>
            </a:xfrm>
            <a:custGeom>
              <a:avLst/>
              <a:gdLst>
                <a:gd name="T0" fmla="*/ 0 w 1584"/>
                <a:gd name="T1" fmla="*/ 104725 h 752"/>
                <a:gd name="T2" fmla="*/ 144 w 1584"/>
                <a:gd name="T3" fmla="*/ 31206 h 752"/>
                <a:gd name="T4" fmla="*/ 384 w 1584"/>
                <a:gd name="T5" fmla="*/ 57970 h 752"/>
                <a:gd name="T6" fmla="*/ 528 w 1584"/>
                <a:gd name="T7" fmla="*/ 4415 h 752"/>
                <a:gd name="T8" fmla="*/ 768 w 1584"/>
                <a:gd name="T9" fmla="*/ 84705 h 752"/>
                <a:gd name="T10" fmla="*/ 912 w 1584"/>
                <a:gd name="T11" fmla="*/ 64621 h 752"/>
                <a:gd name="T12" fmla="*/ 1104 w 1584"/>
                <a:gd name="T13" fmla="*/ 91383 h 752"/>
                <a:gd name="T14" fmla="*/ 1248 w 1584"/>
                <a:gd name="T15" fmla="*/ 37958 h 752"/>
                <a:gd name="T16" fmla="*/ 1584 w 1584"/>
                <a:gd name="T17" fmla="*/ 91383 h 75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584"/>
                <a:gd name="T28" fmla="*/ 0 h 752"/>
                <a:gd name="T29" fmla="*/ 1584 w 1584"/>
                <a:gd name="T30" fmla="*/ 752 h 752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584" h="752">
                  <a:moveTo>
                    <a:pt x="0" y="752"/>
                  </a:moveTo>
                  <a:cubicBezTo>
                    <a:pt x="40" y="516"/>
                    <a:pt x="80" y="280"/>
                    <a:pt x="144" y="224"/>
                  </a:cubicBezTo>
                  <a:cubicBezTo>
                    <a:pt x="208" y="168"/>
                    <a:pt x="320" y="448"/>
                    <a:pt x="384" y="416"/>
                  </a:cubicBezTo>
                  <a:cubicBezTo>
                    <a:pt x="448" y="384"/>
                    <a:pt x="464" y="0"/>
                    <a:pt x="528" y="32"/>
                  </a:cubicBezTo>
                  <a:cubicBezTo>
                    <a:pt x="592" y="64"/>
                    <a:pt x="704" y="536"/>
                    <a:pt x="768" y="608"/>
                  </a:cubicBezTo>
                  <a:cubicBezTo>
                    <a:pt x="832" y="680"/>
                    <a:pt x="856" y="456"/>
                    <a:pt x="912" y="464"/>
                  </a:cubicBezTo>
                  <a:cubicBezTo>
                    <a:pt x="968" y="472"/>
                    <a:pt x="1048" y="688"/>
                    <a:pt x="1104" y="656"/>
                  </a:cubicBezTo>
                  <a:cubicBezTo>
                    <a:pt x="1160" y="624"/>
                    <a:pt x="1168" y="272"/>
                    <a:pt x="1248" y="272"/>
                  </a:cubicBezTo>
                  <a:cubicBezTo>
                    <a:pt x="1328" y="272"/>
                    <a:pt x="1456" y="464"/>
                    <a:pt x="1584" y="656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50541" name="Group 9"/>
            <p:cNvGrpSpPr>
              <a:grpSpLocks/>
            </p:cNvGrpSpPr>
            <p:nvPr/>
          </p:nvGrpSpPr>
          <p:grpSpPr bwMode="auto">
            <a:xfrm>
              <a:off x="1077913" y="3759200"/>
              <a:ext cx="3524250" cy="2022475"/>
              <a:chOff x="583" y="2880"/>
              <a:chExt cx="2220" cy="1274"/>
            </a:xfrm>
          </p:grpSpPr>
          <p:grpSp>
            <p:nvGrpSpPr>
              <p:cNvPr id="150557" name="Group 10"/>
              <p:cNvGrpSpPr>
                <a:grpSpLocks/>
              </p:cNvGrpSpPr>
              <p:nvPr/>
            </p:nvGrpSpPr>
            <p:grpSpPr bwMode="auto">
              <a:xfrm>
                <a:off x="583" y="2880"/>
                <a:ext cx="2220" cy="1274"/>
                <a:chOff x="583" y="2880"/>
                <a:chExt cx="2220" cy="1274"/>
              </a:xfrm>
            </p:grpSpPr>
            <p:sp>
              <p:nvSpPr>
                <p:cNvPr id="150559" name="Line 11"/>
                <p:cNvSpPr>
                  <a:spLocks noChangeShapeType="1"/>
                </p:cNvSpPr>
                <p:nvPr/>
              </p:nvSpPr>
              <p:spPr bwMode="auto">
                <a:xfrm>
                  <a:off x="816" y="3888"/>
                  <a:ext cx="1920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0560" name="Line 12"/>
                <p:cNvSpPr>
                  <a:spLocks noChangeShapeType="1"/>
                </p:cNvSpPr>
                <p:nvPr/>
              </p:nvSpPr>
              <p:spPr bwMode="auto">
                <a:xfrm flipV="1">
                  <a:off x="816" y="2976"/>
                  <a:ext cx="0" cy="91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0561" name="Text Box 13"/>
                <p:cNvSpPr txBox="1">
                  <a:spLocks noChangeArrowheads="1"/>
                </p:cNvSpPr>
                <p:nvPr/>
              </p:nvSpPr>
              <p:spPr bwMode="auto">
                <a:xfrm>
                  <a:off x="583" y="2880"/>
                  <a:ext cx="233" cy="2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8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1pPr>
                  <a:lvl2pPr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>
                    <a:defRPr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>
                    <a:defRPr sz="16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algn="ctr"/>
                  <a:r>
                    <a:rPr lang="en-US" sz="2400" i="1">
                      <a:latin typeface="Times New Roman" charset="0"/>
                      <a:cs typeface="Times New Roman" charset="0"/>
                    </a:rPr>
                    <a:t>R</a:t>
                  </a:r>
                  <a:endParaRPr lang="ru-RU" sz="2400" i="1">
                    <a:latin typeface="Times New Roman" charset="0"/>
                    <a:cs typeface="Times New Roman" charset="0"/>
                  </a:endParaRPr>
                </a:p>
              </p:txBody>
            </p:sp>
            <p:sp>
              <p:nvSpPr>
                <p:cNvPr id="150562" name="Text Box 14"/>
                <p:cNvSpPr txBox="1">
                  <a:spLocks noChangeArrowheads="1"/>
                </p:cNvSpPr>
                <p:nvPr/>
              </p:nvSpPr>
              <p:spPr bwMode="auto">
                <a:xfrm>
                  <a:off x="1344" y="3866"/>
                  <a:ext cx="1459" cy="2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8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1pPr>
                  <a:lvl2pPr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>
                    <a:defRPr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>
                    <a:defRPr sz="16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algn="ctr"/>
                  <a:r>
                    <a:rPr lang="en-US" sz="2400" i="1">
                      <a:latin typeface="Times New Roman" charset="0"/>
                      <a:cs typeface="Times New Roman" charset="0"/>
                    </a:rPr>
                    <a:t>x</a:t>
                  </a:r>
                  <a:r>
                    <a:rPr lang="en-US" sz="2400">
                      <a:latin typeface="Times New Roman" charset="0"/>
                      <a:cs typeface="Times New Roman" charset="0"/>
                    </a:rPr>
                    <a:t> </a:t>
                  </a:r>
                  <a:r>
                    <a:rPr lang="en-US" sz="2000">
                      <a:latin typeface="Times New Roman" charset="0"/>
                      <a:cs typeface="Times New Roman" charset="0"/>
                    </a:rPr>
                    <a:t>(image coordinate)</a:t>
                  </a:r>
                  <a:endParaRPr lang="ru-RU" sz="2000">
                    <a:latin typeface="Times New Roman" charset="0"/>
                    <a:cs typeface="Times New Roman" charset="0"/>
                  </a:endParaRPr>
                </a:p>
              </p:txBody>
            </p:sp>
          </p:grpSp>
          <p:sp>
            <p:nvSpPr>
              <p:cNvPr id="150558" name="Rectangle 15"/>
              <p:cNvSpPr>
                <a:spLocks noChangeArrowheads="1"/>
              </p:cNvSpPr>
              <p:nvPr/>
            </p:nvSpPr>
            <p:spPr bwMode="auto">
              <a:xfrm>
                <a:off x="816" y="3312"/>
                <a:ext cx="1824" cy="576"/>
              </a:xfrm>
              <a:prstGeom prst="rect">
                <a:avLst/>
              </a:prstGeom>
              <a:solidFill>
                <a:srgbClr val="C0C0C0">
                  <a:alpha val="50195"/>
                </a:srgb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</p:grpSp>
        <p:sp>
          <p:nvSpPr>
            <p:cNvPr id="150542" name="Text Box 16"/>
            <p:cNvSpPr txBox="1">
              <a:spLocks noChangeArrowheads="1"/>
            </p:cNvSpPr>
            <p:nvPr/>
          </p:nvSpPr>
          <p:spPr bwMode="auto">
            <a:xfrm>
              <a:off x="320675" y="4276725"/>
              <a:ext cx="1127125" cy="396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2000">
                  <a:latin typeface="Times New Roman" charset="0"/>
                  <a:cs typeface="Times New Roman" charset="0"/>
                </a:rPr>
                <a:t>threshold</a:t>
              </a:r>
              <a:endParaRPr lang="ru-RU" sz="2000">
                <a:latin typeface="Times New Roman" charset="0"/>
                <a:cs typeface="Times New Roman" charset="0"/>
              </a:endParaRPr>
            </a:p>
          </p:txBody>
        </p:sp>
        <p:grpSp>
          <p:nvGrpSpPr>
            <p:cNvPr id="150543" name="Group 17"/>
            <p:cNvGrpSpPr>
              <a:grpSpLocks/>
            </p:cNvGrpSpPr>
            <p:nvPr/>
          </p:nvGrpSpPr>
          <p:grpSpPr bwMode="auto">
            <a:xfrm>
              <a:off x="5086350" y="3759200"/>
              <a:ext cx="3524250" cy="2022475"/>
              <a:chOff x="583" y="2880"/>
              <a:chExt cx="2220" cy="1274"/>
            </a:xfrm>
          </p:grpSpPr>
          <p:grpSp>
            <p:nvGrpSpPr>
              <p:cNvPr id="150551" name="Group 18"/>
              <p:cNvGrpSpPr>
                <a:grpSpLocks/>
              </p:cNvGrpSpPr>
              <p:nvPr/>
            </p:nvGrpSpPr>
            <p:grpSpPr bwMode="auto">
              <a:xfrm>
                <a:off x="583" y="2880"/>
                <a:ext cx="2220" cy="1274"/>
                <a:chOff x="583" y="2880"/>
                <a:chExt cx="2220" cy="1274"/>
              </a:xfrm>
            </p:grpSpPr>
            <p:sp>
              <p:nvSpPr>
                <p:cNvPr id="150553" name="Line 19"/>
                <p:cNvSpPr>
                  <a:spLocks noChangeShapeType="1"/>
                </p:cNvSpPr>
                <p:nvPr/>
              </p:nvSpPr>
              <p:spPr bwMode="auto">
                <a:xfrm>
                  <a:off x="816" y="3888"/>
                  <a:ext cx="1920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0554" name="Line 20"/>
                <p:cNvSpPr>
                  <a:spLocks noChangeShapeType="1"/>
                </p:cNvSpPr>
                <p:nvPr/>
              </p:nvSpPr>
              <p:spPr bwMode="auto">
                <a:xfrm flipV="1">
                  <a:off x="816" y="2976"/>
                  <a:ext cx="0" cy="91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0555" name="Text Box 21"/>
                <p:cNvSpPr txBox="1">
                  <a:spLocks noChangeArrowheads="1"/>
                </p:cNvSpPr>
                <p:nvPr/>
              </p:nvSpPr>
              <p:spPr bwMode="auto">
                <a:xfrm>
                  <a:off x="583" y="2880"/>
                  <a:ext cx="233" cy="2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8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1pPr>
                  <a:lvl2pPr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>
                    <a:defRPr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>
                    <a:defRPr sz="16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algn="ctr"/>
                  <a:r>
                    <a:rPr lang="en-US" sz="2400" i="1">
                      <a:latin typeface="Times New Roman" charset="0"/>
                      <a:cs typeface="Times New Roman" charset="0"/>
                    </a:rPr>
                    <a:t>R</a:t>
                  </a:r>
                  <a:endParaRPr lang="ru-RU" sz="2400" i="1">
                    <a:latin typeface="Times New Roman" charset="0"/>
                    <a:cs typeface="Times New Roman" charset="0"/>
                  </a:endParaRPr>
                </a:p>
              </p:txBody>
            </p:sp>
            <p:sp>
              <p:nvSpPr>
                <p:cNvPr id="150556" name="Text Box 22"/>
                <p:cNvSpPr txBox="1">
                  <a:spLocks noChangeArrowheads="1"/>
                </p:cNvSpPr>
                <p:nvPr/>
              </p:nvSpPr>
              <p:spPr bwMode="auto">
                <a:xfrm>
                  <a:off x="1344" y="3866"/>
                  <a:ext cx="1459" cy="2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8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1pPr>
                  <a:lvl2pPr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>
                    <a:defRPr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>
                    <a:defRPr sz="16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algn="ctr"/>
                  <a:r>
                    <a:rPr lang="en-US" sz="2400" i="1">
                      <a:latin typeface="Times New Roman" charset="0"/>
                      <a:cs typeface="Times New Roman" charset="0"/>
                    </a:rPr>
                    <a:t>x</a:t>
                  </a:r>
                  <a:r>
                    <a:rPr lang="en-US" sz="2400">
                      <a:latin typeface="Times New Roman" charset="0"/>
                      <a:cs typeface="Times New Roman" charset="0"/>
                    </a:rPr>
                    <a:t> </a:t>
                  </a:r>
                  <a:r>
                    <a:rPr lang="en-US" sz="2000">
                      <a:latin typeface="Times New Roman" charset="0"/>
                      <a:cs typeface="Times New Roman" charset="0"/>
                    </a:rPr>
                    <a:t>(image coordinate)</a:t>
                  </a:r>
                  <a:endParaRPr lang="ru-RU" sz="2000">
                    <a:latin typeface="Times New Roman" charset="0"/>
                    <a:cs typeface="Times New Roman" charset="0"/>
                  </a:endParaRPr>
                </a:p>
              </p:txBody>
            </p:sp>
          </p:grpSp>
          <p:sp>
            <p:nvSpPr>
              <p:cNvPr id="150552" name="Rectangle 23"/>
              <p:cNvSpPr>
                <a:spLocks noChangeArrowheads="1"/>
              </p:cNvSpPr>
              <p:nvPr/>
            </p:nvSpPr>
            <p:spPr bwMode="auto">
              <a:xfrm>
                <a:off x="816" y="3312"/>
                <a:ext cx="1824" cy="576"/>
              </a:xfrm>
              <a:prstGeom prst="rect">
                <a:avLst/>
              </a:prstGeom>
              <a:solidFill>
                <a:srgbClr val="C0C0C0">
                  <a:alpha val="50195"/>
                </a:srgb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</p:grpSp>
        <p:sp>
          <p:nvSpPr>
            <p:cNvPr id="150544" name="Oval 24"/>
            <p:cNvSpPr>
              <a:spLocks noChangeArrowheads="1"/>
            </p:cNvSpPr>
            <p:nvPr/>
          </p:nvSpPr>
          <p:spPr bwMode="auto">
            <a:xfrm>
              <a:off x="1814513" y="4230688"/>
              <a:ext cx="90488" cy="74613"/>
            </a:xfrm>
            <a:prstGeom prst="ellipse">
              <a:avLst/>
            </a:prstGeom>
            <a:solidFill>
              <a:srgbClr val="FF3300"/>
            </a:solidFill>
            <a:ln w="25400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ru-RU" sz="2400">
                <a:latin typeface="Times New Roman" charset="0"/>
                <a:cs typeface="Times New Roman" charset="0"/>
              </a:endParaRPr>
            </a:p>
          </p:txBody>
        </p:sp>
        <p:sp>
          <p:nvSpPr>
            <p:cNvPr id="150545" name="Oval 25"/>
            <p:cNvSpPr>
              <a:spLocks noChangeArrowheads="1"/>
            </p:cNvSpPr>
            <p:nvPr/>
          </p:nvSpPr>
          <p:spPr bwMode="auto">
            <a:xfrm>
              <a:off x="2376488" y="3940175"/>
              <a:ext cx="90488" cy="74613"/>
            </a:xfrm>
            <a:prstGeom prst="ellipse">
              <a:avLst/>
            </a:prstGeom>
            <a:solidFill>
              <a:srgbClr val="FF3300"/>
            </a:solidFill>
            <a:ln w="25400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ru-RU" sz="2400">
                <a:latin typeface="Times New Roman" charset="0"/>
                <a:cs typeface="Times New Roman" charset="0"/>
              </a:endParaRPr>
            </a:p>
          </p:txBody>
        </p:sp>
        <p:sp>
          <p:nvSpPr>
            <p:cNvPr id="150546" name="Oval 26"/>
            <p:cNvSpPr>
              <a:spLocks noChangeArrowheads="1"/>
            </p:cNvSpPr>
            <p:nvPr/>
          </p:nvSpPr>
          <p:spPr bwMode="auto">
            <a:xfrm>
              <a:off x="3551238" y="4332288"/>
              <a:ext cx="90488" cy="74613"/>
            </a:xfrm>
            <a:prstGeom prst="ellipse">
              <a:avLst/>
            </a:prstGeom>
            <a:solidFill>
              <a:srgbClr val="FF3300"/>
            </a:solidFill>
            <a:ln w="25400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ru-RU" sz="2400">
                <a:latin typeface="Times New Roman" charset="0"/>
                <a:cs typeface="Times New Roman" charset="0"/>
              </a:endParaRPr>
            </a:p>
          </p:txBody>
        </p:sp>
        <p:sp>
          <p:nvSpPr>
            <p:cNvPr id="150547" name="Oval 27"/>
            <p:cNvSpPr>
              <a:spLocks noChangeArrowheads="1"/>
            </p:cNvSpPr>
            <p:nvPr/>
          </p:nvSpPr>
          <p:spPr bwMode="auto">
            <a:xfrm>
              <a:off x="5854700" y="3679825"/>
              <a:ext cx="90488" cy="74613"/>
            </a:xfrm>
            <a:prstGeom prst="ellipse">
              <a:avLst/>
            </a:prstGeom>
            <a:solidFill>
              <a:srgbClr val="FF3300"/>
            </a:solidFill>
            <a:ln w="25400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ru-RU" sz="2400">
                <a:latin typeface="Times New Roman" charset="0"/>
                <a:cs typeface="Times New Roman" charset="0"/>
              </a:endParaRPr>
            </a:p>
          </p:txBody>
        </p:sp>
        <p:sp>
          <p:nvSpPr>
            <p:cNvPr id="150548" name="Oval 28"/>
            <p:cNvSpPr>
              <a:spLocks noChangeArrowheads="1"/>
            </p:cNvSpPr>
            <p:nvPr/>
          </p:nvSpPr>
          <p:spPr bwMode="auto">
            <a:xfrm>
              <a:off x="6405563" y="3200400"/>
              <a:ext cx="90488" cy="74613"/>
            </a:xfrm>
            <a:prstGeom prst="ellipse">
              <a:avLst/>
            </a:prstGeom>
            <a:solidFill>
              <a:srgbClr val="FF3300"/>
            </a:solidFill>
            <a:ln w="25400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ru-RU" sz="2400">
                <a:latin typeface="Times New Roman" charset="0"/>
                <a:cs typeface="Times New Roman" charset="0"/>
              </a:endParaRPr>
            </a:p>
          </p:txBody>
        </p:sp>
        <p:sp>
          <p:nvSpPr>
            <p:cNvPr id="150549" name="Oval 29"/>
            <p:cNvSpPr>
              <a:spLocks noChangeArrowheads="1"/>
            </p:cNvSpPr>
            <p:nvPr/>
          </p:nvSpPr>
          <p:spPr bwMode="auto">
            <a:xfrm>
              <a:off x="7010400" y="4292600"/>
              <a:ext cx="90488" cy="74613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accent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ru-RU" sz="2400">
                <a:latin typeface="Times New Roman" charset="0"/>
                <a:cs typeface="Times New Roman" charset="0"/>
              </a:endParaRPr>
            </a:p>
          </p:txBody>
        </p:sp>
        <p:sp>
          <p:nvSpPr>
            <p:cNvPr id="150550" name="Oval 30"/>
            <p:cNvSpPr>
              <a:spLocks noChangeArrowheads="1"/>
            </p:cNvSpPr>
            <p:nvPr/>
          </p:nvSpPr>
          <p:spPr bwMode="auto">
            <a:xfrm>
              <a:off x="7567613" y="3852863"/>
              <a:ext cx="90488" cy="74613"/>
            </a:xfrm>
            <a:prstGeom prst="ellipse">
              <a:avLst/>
            </a:prstGeom>
            <a:solidFill>
              <a:srgbClr val="FF3300"/>
            </a:solidFill>
            <a:ln w="25400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ru-RU" sz="2400">
                <a:latin typeface="Times New Roman" charset="0"/>
                <a:cs typeface="Times New Roman" charset="0"/>
              </a:endParaRPr>
            </a:p>
          </p:txBody>
        </p:sp>
      </p:grpSp>
      <p:sp>
        <p:nvSpPr>
          <p:cNvPr id="1210399" name="Text Box 31"/>
          <p:cNvSpPr txBox="1">
            <a:spLocks noChangeArrowheads="1"/>
          </p:cNvSpPr>
          <p:nvPr/>
        </p:nvSpPr>
        <p:spPr bwMode="auto">
          <a:xfrm>
            <a:off x="1219200" y="6015038"/>
            <a:ext cx="6934200" cy="461962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2400" i="1">
                <a:solidFill>
                  <a:srgbClr val="0033CC"/>
                </a:solidFill>
                <a:cs typeface="Times New Roman" charset="0"/>
              </a:rPr>
              <a:t>Partially invariant </a:t>
            </a:r>
            <a:r>
              <a:rPr lang="en-US" sz="2400">
                <a:solidFill>
                  <a:srgbClr val="0033CC"/>
                </a:solidFill>
                <a:cs typeface="Times New Roman" charset="0"/>
              </a:rPr>
              <a:t>to affine intensity change</a:t>
            </a:r>
            <a:endParaRPr lang="ru-RU" sz="2400">
              <a:solidFill>
                <a:srgbClr val="0033CC"/>
              </a:solidFill>
              <a:cs typeface="Times New Roman" charset="0"/>
            </a:endParaRPr>
          </a:p>
        </p:txBody>
      </p:sp>
      <p:sp>
        <p:nvSpPr>
          <p:cNvPr id="150534" name="Rectangle 30"/>
          <p:cNvSpPr>
            <a:spLocks noChangeArrowheads="1"/>
          </p:cNvSpPr>
          <p:nvPr/>
        </p:nvSpPr>
        <p:spPr bwMode="auto">
          <a:xfrm>
            <a:off x="5029200" y="1143000"/>
            <a:ext cx="18446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i="1">
                <a:latin typeface="Times New Roman" charset="0"/>
                <a:cs typeface="Times New Roman" charset="0"/>
              </a:rPr>
              <a:t>I </a:t>
            </a:r>
            <a:r>
              <a:rPr lang="en-US">
                <a:latin typeface="Times New Roman" charset="0"/>
                <a:cs typeface="Times New Roman" charset="0"/>
                <a:sym typeface="Symbol" charset="0"/>
              </a:rPr>
              <a:t> </a:t>
            </a:r>
            <a:r>
              <a:rPr lang="en-US" i="1">
                <a:latin typeface="Times New Roman" charset="0"/>
                <a:cs typeface="Times New Roman" charset="0"/>
                <a:sym typeface="Symbol" charset="0"/>
              </a:rPr>
              <a:t>a</a:t>
            </a:r>
            <a:r>
              <a:rPr lang="he-IL" i="1">
                <a:latin typeface="Times New Roman" charset="0"/>
                <a:cs typeface="Times New Roman" charset="0"/>
                <a:sym typeface="Symbol" charset="0"/>
              </a:rPr>
              <a:t> </a:t>
            </a:r>
            <a:r>
              <a:rPr lang="en-US" i="1">
                <a:latin typeface="Times New Roman" charset="0"/>
                <a:cs typeface="Times New Roman" charset="0"/>
                <a:sym typeface="Symbol" charset="0"/>
              </a:rPr>
              <a:t>I </a:t>
            </a:r>
            <a:r>
              <a:rPr lang="en-US" i="1">
                <a:latin typeface="Times New Roman" charset="0"/>
                <a:cs typeface="Times New Roman" charset="0"/>
              </a:rPr>
              <a:t>+ b</a:t>
            </a:r>
            <a:endParaRPr lang="en-US">
              <a:latin typeface="Times New Roman" charset="0"/>
              <a:cs typeface="Times New Roman" charset="0"/>
            </a:endParaRPr>
          </a:p>
        </p:txBody>
      </p:sp>
      <p:sp>
        <p:nvSpPr>
          <p:cNvPr id="150535" name="Rectangle 13"/>
          <p:cNvSpPr>
            <a:spLocks noChangeArrowheads="1"/>
          </p:cNvSpPr>
          <p:nvPr/>
        </p:nvSpPr>
        <p:spPr bwMode="auto">
          <a:xfrm>
            <a:off x="3733800" y="1219200"/>
            <a:ext cx="457200" cy="381000"/>
          </a:xfrm>
          <a:prstGeom prst="rect">
            <a:avLst/>
          </a:prstGeom>
          <a:solidFill>
            <a:srgbClr val="0033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/>
          </a:p>
        </p:txBody>
      </p:sp>
      <p:sp>
        <p:nvSpPr>
          <p:cNvPr id="150536" name="Rectangle 14"/>
          <p:cNvSpPr>
            <a:spLocks noChangeArrowheads="1"/>
          </p:cNvSpPr>
          <p:nvPr/>
        </p:nvSpPr>
        <p:spPr bwMode="auto">
          <a:xfrm>
            <a:off x="2362200" y="1219200"/>
            <a:ext cx="457200" cy="381000"/>
          </a:xfrm>
          <a:prstGeom prst="rect">
            <a:avLst/>
          </a:prstGeom>
          <a:solidFill>
            <a:srgbClr val="9FB6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/>
          </a:p>
        </p:txBody>
      </p:sp>
      <p:sp>
        <p:nvSpPr>
          <p:cNvPr id="150537" name="AutoShape 15"/>
          <p:cNvSpPr>
            <a:spLocks noChangeArrowheads="1"/>
          </p:cNvSpPr>
          <p:nvPr/>
        </p:nvSpPr>
        <p:spPr bwMode="auto">
          <a:xfrm>
            <a:off x="3048000" y="1295400"/>
            <a:ext cx="381000" cy="228600"/>
          </a:xfrm>
          <a:custGeom>
            <a:avLst/>
            <a:gdLst>
              <a:gd name="T0" fmla="*/ 0 w 21600"/>
              <a:gd name="T1" fmla="*/ 0 h 21600"/>
              <a:gd name="T2" fmla="*/ 0 w 21600"/>
              <a:gd name="T3" fmla="*/ 0 h 21600"/>
              <a:gd name="T4" fmla="*/ 0 w 21600"/>
              <a:gd name="T5" fmla="*/ 0 h 21600"/>
              <a:gd name="T6" fmla="*/ 0 w 21600"/>
              <a:gd name="T7" fmla="*/ 0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30 w 21600"/>
              <a:gd name="T13" fmla="*/ 5400 h 21600"/>
              <a:gd name="T14" fmla="*/ 18900 w 21600"/>
              <a:gd name="T15" fmla="*/ 162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lnTo>
                  <a:pt x="16200" y="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lnTo>
                  <a:pt x="135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876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0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0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0372" grpId="0"/>
      <p:bldP spid="150538" grpId="0"/>
      <p:bldP spid="121039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Harris Detector: Invariance Properties</a:t>
            </a:r>
            <a:endParaRPr lang="ru-RU"/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371600"/>
            <a:ext cx="7772400" cy="4114800"/>
          </a:xfrm>
        </p:spPr>
        <p:txBody>
          <a:bodyPr/>
          <a:lstStyle/>
          <a:p>
            <a:r>
              <a:rPr lang="en-US"/>
              <a:t>Scaling</a:t>
            </a:r>
            <a:endParaRPr lang="ru-RU" dirty="0"/>
          </a:p>
        </p:txBody>
      </p:sp>
      <p:sp>
        <p:nvSpPr>
          <p:cNvPr id="1212427" name="Text Box 11"/>
          <p:cNvSpPr txBox="1">
            <a:spLocks noChangeArrowheads="1"/>
          </p:cNvSpPr>
          <p:nvPr/>
        </p:nvSpPr>
        <p:spPr bwMode="auto">
          <a:xfrm>
            <a:off x="5791200" y="4191000"/>
            <a:ext cx="2590800" cy="1373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dirty="0">
                <a:cs typeface="Times New Roman" pitchFamily="18" charset="0"/>
              </a:rPr>
              <a:t>All points will be classified as </a:t>
            </a:r>
            <a:r>
              <a:rPr lang="en-US" dirty="0">
                <a:solidFill>
                  <a:srgbClr val="0033CC"/>
                </a:solidFill>
                <a:cs typeface="Times New Roman" pitchFamily="18" charset="0"/>
              </a:rPr>
              <a:t>edges</a:t>
            </a:r>
            <a:endParaRPr lang="ru-RU" dirty="0">
              <a:solidFill>
                <a:srgbClr val="0033CC"/>
              </a:solidFill>
              <a:cs typeface="Times New Roman" pitchFamily="18" charset="0"/>
            </a:endParaRPr>
          </a:p>
        </p:txBody>
      </p:sp>
      <p:grpSp>
        <p:nvGrpSpPr>
          <p:cNvPr id="2" name="Group 17"/>
          <p:cNvGrpSpPr>
            <a:grpSpLocks/>
          </p:cNvGrpSpPr>
          <p:nvPr/>
        </p:nvGrpSpPr>
        <p:grpSpPr bwMode="auto">
          <a:xfrm>
            <a:off x="1690688" y="3132138"/>
            <a:ext cx="442912" cy="434975"/>
            <a:chOff x="4329" y="1733"/>
            <a:chExt cx="279" cy="274"/>
          </a:xfrm>
        </p:grpSpPr>
        <p:sp>
          <p:nvSpPr>
            <p:cNvPr id="39951" name="Freeform 4"/>
            <p:cNvSpPr>
              <a:spLocks/>
            </p:cNvSpPr>
            <p:nvPr/>
          </p:nvSpPr>
          <p:spPr bwMode="auto">
            <a:xfrm>
              <a:off x="4368" y="1799"/>
              <a:ext cx="240" cy="208"/>
            </a:xfrm>
            <a:custGeom>
              <a:avLst/>
              <a:gdLst>
                <a:gd name="T0" fmla="*/ 0 w 1728"/>
                <a:gd name="T1" fmla="*/ 34 h 1264"/>
                <a:gd name="T2" fmla="*/ 2 w 1728"/>
                <a:gd name="T3" fmla="*/ 11 h 1264"/>
                <a:gd name="T4" fmla="*/ 8 w 1728"/>
                <a:gd name="T5" fmla="*/ 2 h 1264"/>
                <a:gd name="T6" fmla="*/ 20 w 1728"/>
                <a:gd name="T7" fmla="*/ 0 h 1264"/>
                <a:gd name="T8" fmla="*/ 33 w 1728"/>
                <a:gd name="T9" fmla="*/ 4 h 126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728"/>
                <a:gd name="T16" fmla="*/ 0 h 1264"/>
                <a:gd name="T17" fmla="*/ 1728 w 1728"/>
                <a:gd name="T18" fmla="*/ 1264 h 126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728" h="1264">
                  <a:moveTo>
                    <a:pt x="0" y="1264"/>
                  </a:moveTo>
                  <a:cubicBezTo>
                    <a:pt x="12" y="932"/>
                    <a:pt x="24" y="600"/>
                    <a:pt x="96" y="400"/>
                  </a:cubicBezTo>
                  <a:cubicBezTo>
                    <a:pt x="168" y="200"/>
                    <a:pt x="272" y="128"/>
                    <a:pt x="432" y="64"/>
                  </a:cubicBezTo>
                  <a:cubicBezTo>
                    <a:pt x="592" y="0"/>
                    <a:pt x="840" y="0"/>
                    <a:pt x="1056" y="16"/>
                  </a:cubicBezTo>
                  <a:cubicBezTo>
                    <a:pt x="1272" y="32"/>
                    <a:pt x="1500" y="96"/>
                    <a:pt x="1728" y="16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9952" name="Rectangle 5"/>
            <p:cNvSpPr>
              <a:spLocks noChangeArrowheads="1"/>
            </p:cNvSpPr>
            <p:nvPr/>
          </p:nvSpPr>
          <p:spPr bwMode="auto">
            <a:xfrm>
              <a:off x="4329" y="1733"/>
              <a:ext cx="240" cy="240"/>
            </a:xfrm>
            <a:prstGeom prst="rect">
              <a:avLst/>
            </a:prstGeom>
            <a:solidFill>
              <a:schemeClr val="accent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9942" name="Text Box 12"/>
          <p:cNvSpPr txBox="1">
            <a:spLocks noChangeArrowheads="1"/>
          </p:cNvSpPr>
          <p:nvPr/>
        </p:nvSpPr>
        <p:spPr bwMode="auto">
          <a:xfrm>
            <a:off x="1502228" y="3581400"/>
            <a:ext cx="16002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dirty="0">
                <a:cs typeface="Times New Roman" pitchFamily="18" charset="0"/>
              </a:rPr>
              <a:t>Corner</a:t>
            </a:r>
            <a:endParaRPr lang="ru-RU" dirty="0">
              <a:cs typeface="Times New Roman" pitchFamily="18" charset="0"/>
            </a:endParaRPr>
          </a:p>
        </p:txBody>
      </p:sp>
      <p:sp>
        <p:nvSpPr>
          <p:cNvPr id="1212432" name="Text Box 16"/>
          <p:cNvSpPr txBox="1">
            <a:spLocks noChangeArrowheads="1"/>
          </p:cNvSpPr>
          <p:nvPr/>
        </p:nvSpPr>
        <p:spPr bwMode="auto">
          <a:xfrm>
            <a:off x="1219200" y="6100763"/>
            <a:ext cx="6934200" cy="466725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en-US" sz="2400" i="1" dirty="0">
                <a:solidFill>
                  <a:srgbClr val="0033CC"/>
                </a:solidFill>
                <a:cs typeface="Times New Roman" pitchFamily="18" charset="0"/>
              </a:rPr>
              <a:t>Neither invariant nor equivariant </a:t>
            </a:r>
            <a:r>
              <a:rPr lang="en-US" sz="2400" dirty="0">
                <a:solidFill>
                  <a:srgbClr val="0033CC"/>
                </a:solidFill>
                <a:cs typeface="Times New Roman" pitchFamily="18" charset="0"/>
              </a:rPr>
              <a:t>to scaling</a:t>
            </a:r>
            <a:endParaRPr lang="ru-RU" sz="2400" dirty="0">
              <a:solidFill>
                <a:srgbClr val="0033CC"/>
              </a:solidFill>
              <a:cs typeface="Times New Roman" pitchFamily="18" charset="0"/>
            </a:endParaRPr>
          </a:p>
        </p:txBody>
      </p:sp>
      <p:grpSp>
        <p:nvGrpSpPr>
          <p:cNvPr id="3" name="Group 25"/>
          <p:cNvGrpSpPr>
            <a:grpSpLocks/>
          </p:cNvGrpSpPr>
          <p:nvPr/>
        </p:nvGrpSpPr>
        <p:grpSpPr bwMode="auto">
          <a:xfrm>
            <a:off x="3276600" y="2209800"/>
            <a:ext cx="5029200" cy="2159000"/>
            <a:chOff x="2064" y="1152"/>
            <a:chExt cx="3168" cy="1360"/>
          </a:xfrm>
        </p:grpSpPr>
        <p:grpSp>
          <p:nvGrpSpPr>
            <p:cNvPr id="4" name="Group 19"/>
            <p:cNvGrpSpPr>
              <a:grpSpLocks/>
            </p:cNvGrpSpPr>
            <p:nvPr/>
          </p:nvGrpSpPr>
          <p:grpSpPr bwMode="auto">
            <a:xfrm>
              <a:off x="2064" y="1248"/>
              <a:ext cx="3168" cy="1264"/>
              <a:chOff x="2064" y="1248"/>
              <a:chExt cx="3168" cy="1264"/>
            </a:xfrm>
          </p:grpSpPr>
          <p:sp>
            <p:nvSpPr>
              <p:cNvPr id="39949" name="Freeform 6"/>
              <p:cNvSpPr>
                <a:spLocks/>
              </p:cNvSpPr>
              <p:nvPr/>
            </p:nvSpPr>
            <p:spPr bwMode="auto">
              <a:xfrm>
                <a:off x="3504" y="1248"/>
                <a:ext cx="1728" cy="1264"/>
              </a:xfrm>
              <a:custGeom>
                <a:avLst/>
                <a:gdLst>
                  <a:gd name="T0" fmla="*/ 0 w 1728"/>
                  <a:gd name="T1" fmla="*/ 1264 h 1264"/>
                  <a:gd name="T2" fmla="*/ 96 w 1728"/>
                  <a:gd name="T3" fmla="*/ 400 h 1264"/>
                  <a:gd name="T4" fmla="*/ 432 w 1728"/>
                  <a:gd name="T5" fmla="*/ 64 h 1264"/>
                  <a:gd name="T6" fmla="*/ 1056 w 1728"/>
                  <a:gd name="T7" fmla="*/ 16 h 1264"/>
                  <a:gd name="T8" fmla="*/ 1728 w 1728"/>
                  <a:gd name="T9" fmla="*/ 160 h 126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28"/>
                  <a:gd name="T16" fmla="*/ 0 h 1264"/>
                  <a:gd name="T17" fmla="*/ 1728 w 1728"/>
                  <a:gd name="T18" fmla="*/ 1264 h 126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28" h="1264">
                    <a:moveTo>
                      <a:pt x="0" y="1264"/>
                    </a:moveTo>
                    <a:cubicBezTo>
                      <a:pt x="12" y="932"/>
                      <a:pt x="24" y="600"/>
                      <a:pt x="96" y="400"/>
                    </a:cubicBezTo>
                    <a:cubicBezTo>
                      <a:pt x="168" y="200"/>
                      <a:pt x="272" y="128"/>
                      <a:pt x="432" y="64"/>
                    </a:cubicBezTo>
                    <a:cubicBezTo>
                      <a:pt x="592" y="0"/>
                      <a:pt x="840" y="0"/>
                      <a:pt x="1056" y="16"/>
                    </a:cubicBezTo>
                    <a:cubicBezTo>
                      <a:pt x="1272" y="32"/>
                      <a:pt x="1500" y="96"/>
                      <a:pt x="1728" y="160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950" name="AutoShape 10"/>
              <p:cNvSpPr>
                <a:spLocks noChangeArrowheads="1"/>
              </p:cNvSpPr>
              <p:nvPr/>
            </p:nvSpPr>
            <p:spPr bwMode="auto">
              <a:xfrm>
                <a:off x="2064" y="1584"/>
                <a:ext cx="1056" cy="528"/>
              </a:xfrm>
              <a:custGeom>
                <a:avLst/>
                <a:gdLst>
                  <a:gd name="T0" fmla="*/ 2 w 21600"/>
                  <a:gd name="T1" fmla="*/ 0 h 21600"/>
                  <a:gd name="T2" fmla="*/ 0 w 21600"/>
                  <a:gd name="T3" fmla="*/ 0 h 21600"/>
                  <a:gd name="T4" fmla="*/ 2 w 21600"/>
                  <a:gd name="T5" fmla="*/ 0 h 21600"/>
                  <a:gd name="T6" fmla="*/ 3 w 21600"/>
                  <a:gd name="T7" fmla="*/ 0 h 21600"/>
                  <a:gd name="T8" fmla="*/ 17694720 60000 65536"/>
                  <a:gd name="T9" fmla="*/ 11796480 60000 65536"/>
                  <a:gd name="T10" fmla="*/ 5898240 60000 65536"/>
                  <a:gd name="T11" fmla="*/ 0 60000 65536"/>
                  <a:gd name="T12" fmla="*/ 3375 w 21600"/>
                  <a:gd name="T13" fmla="*/ 5400 h 21600"/>
                  <a:gd name="T14" fmla="*/ 18900 w 21600"/>
                  <a:gd name="T15" fmla="*/ 16200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16200" y="0"/>
                    </a:moveTo>
                    <a:lnTo>
                      <a:pt x="16200" y="5400"/>
                    </a:lnTo>
                    <a:lnTo>
                      <a:pt x="3375" y="5400"/>
                    </a:lnTo>
                    <a:lnTo>
                      <a:pt x="3375" y="16200"/>
                    </a:lnTo>
                    <a:lnTo>
                      <a:pt x="16200" y="16200"/>
                    </a:lnTo>
                    <a:lnTo>
                      <a:pt x="16200" y="21600"/>
                    </a:lnTo>
                    <a:lnTo>
                      <a:pt x="21600" y="10800"/>
                    </a:lnTo>
                    <a:close/>
                  </a:path>
                  <a:path w="21600" h="21600">
                    <a:moveTo>
                      <a:pt x="1350" y="5400"/>
                    </a:moveTo>
                    <a:lnTo>
                      <a:pt x="1350" y="16200"/>
                    </a:lnTo>
                    <a:lnTo>
                      <a:pt x="2700" y="16200"/>
                    </a:lnTo>
                    <a:lnTo>
                      <a:pt x="2700" y="5400"/>
                    </a:lnTo>
                    <a:close/>
                  </a:path>
                  <a:path w="21600" h="21600">
                    <a:moveTo>
                      <a:pt x="0" y="5400"/>
                    </a:moveTo>
                    <a:lnTo>
                      <a:pt x="0" y="16200"/>
                    </a:lnTo>
                    <a:lnTo>
                      <a:pt x="675" y="16200"/>
                    </a:lnTo>
                    <a:lnTo>
                      <a:pt x="675" y="540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39946" name="Rectangle 22"/>
            <p:cNvSpPr>
              <a:spLocks noChangeArrowheads="1"/>
            </p:cNvSpPr>
            <p:nvPr/>
          </p:nvSpPr>
          <p:spPr bwMode="auto">
            <a:xfrm>
              <a:off x="4224" y="1152"/>
              <a:ext cx="240" cy="240"/>
            </a:xfrm>
            <a:prstGeom prst="rect">
              <a:avLst/>
            </a:prstGeom>
            <a:solidFill>
              <a:schemeClr val="accent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947" name="Rectangle 23"/>
            <p:cNvSpPr>
              <a:spLocks noChangeArrowheads="1"/>
            </p:cNvSpPr>
            <p:nvPr/>
          </p:nvSpPr>
          <p:spPr bwMode="auto">
            <a:xfrm>
              <a:off x="3648" y="1296"/>
              <a:ext cx="240" cy="240"/>
            </a:xfrm>
            <a:prstGeom prst="rect">
              <a:avLst/>
            </a:prstGeom>
            <a:solidFill>
              <a:schemeClr val="accent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948" name="Rectangle 24"/>
            <p:cNvSpPr>
              <a:spLocks noChangeArrowheads="1"/>
            </p:cNvSpPr>
            <p:nvPr/>
          </p:nvSpPr>
          <p:spPr bwMode="auto">
            <a:xfrm>
              <a:off x="3408" y="1824"/>
              <a:ext cx="240" cy="240"/>
            </a:xfrm>
            <a:prstGeom prst="rect">
              <a:avLst/>
            </a:prstGeom>
            <a:solidFill>
              <a:schemeClr val="accent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24266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2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2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2427" grpId="0" autoUpdateAnimBg="0"/>
      <p:bldP spid="121243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Harris Detector: Invariance Properties</a:t>
            </a:r>
            <a:endParaRPr lang="ru-RU" dirty="0"/>
          </a:p>
        </p:txBody>
      </p:sp>
      <p:sp>
        <p:nvSpPr>
          <p:cNvPr id="378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390650"/>
            <a:ext cx="7772400" cy="682625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dirty="0"/>
              <a:t>Rotation</a:t>
            </a:r>
            <a:endParaRPr lang="ru-RU" dirty="0"/>
          </a:p>
        </p:txBody>
      </p:sp>
      <p:sp>
        <p:nvSpPr>
          <p:cNvPr id="1376260" name="Text Box 4"/>
          <p:cNvSpPr txBox="1">
            <a:spLocks noChangeArrowheads="1"/>
          </p:cNvSpPr>
          <p:nvPr/>
        </p:nvSpPr>
        <p:spPr bwMode="auto">
          <a:xfrm>
            <a:off x="1219200" y="4816475"/>
            <a:ext cx="6705600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r>
              <a:rPr lang="en-US" sz="2400">
                <a:cs typeface="Times New Roman" pitchFamily="18" charset="0"/>
              </a:rPr>
              <a:t>Ellipse rotates but its shape (i.e. eigenvalues) remains the same</a:t>
            </a:r>
            <a:endParaRPr lang="ru-RU" sz="2400">
              <a:cs typeface="Times New Roman" pitchFamily="18" charset="0"/>
            </a:endParaRP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1752600" y="2133600"/>
            <a:ext cx="5257800" cy="2438400"/>
            <a:chOff x="1720" y="1344"/>
            <a:chExt cx="2072" cy="950"/>
          </a:xfrm>
        </p:grpSpPr>
        <p:grpSp>
          <p:nvGrpSpPr>
            <p:cNvPr id="3" name="Group 6"/>
            <p:cNvGrpSpPr>
              <a:grpSpLocks/>
            </p:cNvGrpSpPr>
            <p:nvPr/>
          </p:nvGrpSpPr>
          <p:grpSpPr bwMode="auto">
            <a:xfrm>
              <a:off x="1768" y="1344"/>
              <a:ext cx="432" cy="432"/>
              <a:chOff x="1248" y="1584"/>
              <a:chExt cx="1536" cy="1248"/>
            </a:xfrm>
          </p:grpSpPr>
          <p:sp>
            <p:nvSpPr>
              <p:cNvPr id="37908" name="Rectangle 7"/>
              <p:cNvSpPr>
                <a:spLocks noChangeArrowheads="1"/>
              </p:cNvSpPr>
              <p:nvPr/>
            </p:nvSpPr>
            <p:spPr bwMode="auto">
              <a:xfrm>
                <a:off x="1248" y="1584"/>
                <a:ext cx="1536" cy="1248"/>
              </a:xfrm>
              <a:prstGeom prst="rect">
                <a:avLst/>
              </a:prstGeom>
              <a:solidFill>
                <a:schemeClr val="accent1">
                  <a:alpha val="50195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7909" name="Freeform 8"/>
              <p:cNvSpPr>
                <a:spLocks/>
              </p:cNvSpPr>
              <p:nvPr/>
            </p:nvSpPr>
            <p:spPr bwMode="auto">
              <a:xfrm>
                <a:off x="1680" y="2016"/>
                <a:ext cx="1104" cy="816"/>
              </a:xfrm>
              <a:custGeom>
                <a:avLst/>
                <a:gdLst>
                  <a:gd name="T0" fmla="*/ 0 w 720"/>
                  <a:gd name="T1" fmla="*/ 1261 h 528"/>
                  <a:gd name="T2" fmla="*/ 113 w 720"/>
                  <a:gd name="T3" fmla="*/ 0 h 528"/>
                  <a:gd name="T4" fmla="*/ 1693 w 720"/>
                  <a:gd name="T5" fmla="*/ 802 h 528"/>
                  <a:gd name="T6" fmla="*/ 0 60000 65536"/>
                  <a:gd name="T7" fmla="*/ 0 60000 65536"/>
                  <a:gd name="T8" fmla="*/ 0 60000 65536"/>
                  <a:gd name="T9" fmla="*/ 0 w 720"/>
                  <a:gd name="T10" fmla="*/ 0 h 528"/>
                  <a:gd name="T11" fmla="*/ 720 w 720"/>
                  <a:gd name="T12" fmla="*/ 528 h 528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720" h="528">
                    <a:moveTo>
                      <a:pt x="0" y="528"/>
                    </a:moveTo>
                    <a:lnTo>
                      <a:pt x="48" y="0"/>
                    </a:lnTo>
                    <a:lnTo>
                      <a:pt x="720" y="336"/>
                    </a:lnTo>
                  </a:path>
                </a:pathLst>
              </a:custGeom>
              <a:solidFill>
                <a:schemeClr val="accent1">
                  <a:alpha val="50195"/>
                </a:schemeClr>
              </a:solidFill>
              <a:ln w="444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" name="Group 9"/>
            <p:cNvGrpSpPr>
              <a:grpSpLocks/>
            </p:cNvGrpSpPr>
            <p:nvPr/>
          </p:nvGrpSpPr>
          <p:grpSpPr bwMode="auto">
            <a:xfrm>
              <a:off x="3304" y="1344"/>
              <a:ext cx="432" cy="441"/>
              <a:chOff x="2928" y="1776"/>
              <a:chExt cx="432" cy="441"/>
            </a:xfrm>
          </p:grpSpPr>
          <p:sp>
            <p:nvSpPr>
              <p:cNvPr id="37906" name="Rectangle 10"/>
              <p:cNvSpPr>
                <a:spLocks noChangeArrowheads="1"/>
              </p:cNvSpPr>
              <p:nvPr/>
            </p:nvSpPr>
            <p:spPr bwMode="auto">
              <a:xfrm>
                <a:off x="2928" y="1776"/>
                <a:ext cx="432" cy="432"/>
              </a:xfrm>
              <a:prstGeom prst="rect">
                <a:avLst/>
              </a:prstGeom>
              <a:solidFill>
                <a:schemeClr val="accent1">
                  <a:alpha val="50195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7907" name="Freeform 11"/>
              <p:cNvSpPr>
                <a:spLocks/>
              </p:cNvSpPr>
              <p:nvPr/>
            </p:nvSpPr>
            <p:spPr bwMode="auto">
              <a:xfrm rot="3029958">
                <a:off x="2987" y="1873"/>
                <a:ext cx="364" cy="323"/>
              </a:xfrm>
              <a:custGeom>
                <a:avLst/>
                <a:gdLst>
                  <a:gd name="T0" fmla="*/ 0 w 720"/>
                  <a:gd name="T1" fmla="*/ 198 h 528"/>
                  <a:gd name="T2" fmla="*/ 12 w 720"/>
                  <a:gd name="T3" fmla="*/ 0 h 528"/>
                  <a:gd name="T4" fmla="*/ 184 w 720"/>
                  <a:gd name="T5" fmla="*/ 126 h 528"/>
                  <a:gd name="T6" fmla="*/ 0 60000 65536"/>
                  <a:gd name="T7" fmla="*/ 0 60000 65536"/>
                  <a:gd name="T8" fmla="*/ 0 60000 65536"/>
                  <a:gd name="T9" fmla="*/ 0 w 720"/>
                  <a:gd name="T10" fmla="*/ 0 h 528"/>
                  <a:gd name="T11" fmla="*/ 720 w 720"/>
                  <a:gd name="T12" fmla="*/ 528 h 528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720" h="528">
                    <a:moveTo>
                      <a:pt x="0" y="528"/>
                    </a:moveTo>
                    <a:lnTo>
                      <a:pt x="48" y="0"/>
                    </a:lnTo>
                    <a:lnTo>
                      <a:pt x="720" y="336"/>
                    </a:lnTo>
                  </a:path>
                </a:pathLst>
              </a:custGeom>
              <a:solidFill>
                <a:schemeClr val="accent1">
                  <a:alpha val="50195"/>
                </a:schemeClr>
              </a:solidFill>
              <a:ln w="444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7897" name="AutoShape 12"/>
            <p:cNvSpPr>
              <a:spLocks noChangeArrowheads="1"/>
            </p:cNvSpPr>
            <p:nvPr/>
          </p:nvSpPr>
          <p:spPr bwMode="auto">
            <a:xfrm>
              <a:off x="2536" y="1488"/>
              <a:ext cx="480" cy="48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17694720 60000 65536"/>
                <a:gd name="T9" fmla="*/ 11796480 60000 65536"/>
                <a:gd name="T10" fmla="*/ 5898240 60000 65536"/>
                <a:gd name="T11" fmla="*/ 0 60000 65536"/>
                <a:gd name="T12" fmla="*/ 3375 w 21600"/>
                <a:gd name="T13" fmla="*/ 5400 h 21600"/>
                <a:gd name="T14" fmla="*/ 18900 w 21600"/>
                <a:gd name="T15" fmla="*/ 1620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6200" y="0"/>
                  </a:moveTo>
                  <a:lnTo>
                    <a:pt x="16200" y="5400"/>
                  </a:lnTo>
                  <a:lnTo>
                    <a:pt x="3375" y="5400"/>
                  </a:lnTo>
                  <a:lnTo>
                    <a:pt x="3375" y="16200"/>
                  </a:lnTo>
                  <a:lnTo>
                    <a:pt x="16200" y="16200"/>
                  </a:lnTo>
                  <a:lnTo>
                    <a:pt x="16200" y="21600"/>
                  </a:lnTo>
                  <a:lnTo>
                    <a:pt x="21600" y="10800"/>
                  </a:lnTo>
                  <a:close/>
                </a:path>
                <a:path w="21600" h="21600">
                  <a:moveTo>
                    <a:pt x="1350" y="5400"/>
                  </a:moveTo>
                  <a:lnTo>
                    <a:pt x="1350" y="16200"/>
                  </a:lnTo>
                  <a:lnTo>
                    <a:pt x="2700" y="16200"/>
                  </a:lnTo>
                  <a:lnTo>
                    <a:pt x="2700" y="5400"/>
                  </a:lnTo>
                  <a:close/>
                </a:path>
                <a:path w="21600" h="21600">
                  <a:moveTo>
                    <a:pt x="0" y="5400"/>
                  </a:moveTo>
                  <a:lnTo>
                    <a:pt x="0" y="16200"/>
                  </a:lnTo>
                  <a:lnTo>
                    <a:pt x="675" y="16200"/>
                  </a:lnTo>
                  <a:lnTo>
                    <a:pt x="675" y="540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5" name="Group 13"/>
            <p:cNvGrpSpPr>
              <a:grpSpLocks/>
            </p:cNvGrpSpPr>
            <p:nvPr/>
          </p:nvGrpSpPr>
          <p:grpSpPr bwMode="auto">
            <a:xfrm rot="-1269191">
              <a:off x="1720" y="2064"/>
              <a:ext cx="584" cy="230"/>
              <a:chOff x="1536" y="2496"/>
              <a:chExt cx="1152" cy="384"/>
            </a:xfrm>
          </p:grpSpPr>
          <p:sp>
            <p:nvSpPr>
              <p:cNvPr id="37903" name="Oval 14"/>
              <p:cNvSpPr>
                <a:spLocks noChangeArrowheads="1"/>
              </p:cNvSpPr>
              <p:nvPr/>
            </p:nvSpPr>
            <p:spPr bwMode="auto">
              <a:xfrm>
                <a:off x="1536" y="2496"/>
                <a:ext cx="1152" cy="384"/>
              </a:xfrm>
              <a:prstGeom prst="ellipse">
                <a:avLst/>
              </a:prstGeom>
              <a:solidFill>
                <a:srgbClr val="7CF6D3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7904" name="Line 15"/>
              <p:cNvSpPr>
                <a:spLocks noChangeShapeType="1"/>
              </p:cNvSpPr>
              <p:nvPr/>
            </p:nvSpPr>
            <p:spPr bwMode="auto">
              <a:xfrm>
                <a:off x="1536" y="2688"/>
                <a:ext cx="115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05" name="Line 16"/>
              <p:cNvSpPr>
                <a:spLocks noChangeShapeType="1"/>
              </p:cNvSpPr>
              <p:nvPr/>
            </p:nvSpPr>
            <p:spPr bwMode="auto">
              <a:xfrm>
                <a:off x="2112" y="2496"/>
                <a:ext cx="0" cy="3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" name="Group 17"/>
            <p:cNvGrpSpPr>
              <a:grpSpLocks/>
            </p:cNvGrpSpPr>
            <p:nvPr/>
          </p:nvGrpSpPr>
          <p:grpSpPr bwMode="auto">
            <a:xfrm rot="1035916">
              <a:off x="3208" y="2064"/>
              <a:ext cx="584" cy="230"/>
              <a:chOff x="1536" y="2496"/>
              <a:chExt cx="1152" cy="384"/>
            </a:xfrm>
          </p:grpSpPr>
          <p:sp>
            <p:nvSpPr>
              <p:cNvPr id="37900" name="Oval 18"/>
              <p:cNvSpPr>
                <a:spLocks noChangeArrowheads="1"/>
              </p:cNvSpPr>
              <p:nvPr/>
            </p:nvSpPr>
            <p:spPr bwMode="auto">
              <a:xfrm>
                <a:off x="1536" y="2496"/>
                <a:ext cx="1152" cy="384"/>
              </a:xfrm>
              <a:prstGeom prst="ellipse">
                <a:avLst/>
              </a:prstGeom>
              <a:solidFill>
                <a:srgbClr val="7CF6D3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7901" name="Line 19"/>
              <p:cNvSpPr>
                <a:spLocks noChangeShapeType="1"/>
              </p:cNvSpPr>
              <p:nvPr/>
            </p:nvSpPr>
            <p:spPr bwMode="auto">
              <a:xfrm>
                <a:off x="1536" y="2688"/>
                <a:ext cx="115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02" name="Line 20"/>
              <p:cNvSpPr>
                <a:spLocks noChangeShapeType="1"/>
              </p:cNvSpPr>
              <p:nvPr/>
            </p:nvSpPr>
            <p:spPr bwMode="auto">
              <a:xfrm>
                <a:off x="2112" y="2496"/>
                <a:ext cx="0" cy="3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1376277" name="Text Box 21"/>
          <p:cNvSpPr txBox="1">
            <a:spLocks noChangeArrowheads="1"/>
          </p:cNvSpPr>
          <p:nvPr/>
        </p:nvSpPr>
        <p:spPr bwMode="auto">
          <a:xfrm>
            <a:off x="1143000" y="5867400"/>
            <a:ext cx="6934200" cy="461665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en-US" sz="2400" dirty="0">
                <a:solidFill>
                  <a:srgbClr val="0033CC"/>
                </a:solidFill>
                <a:cs typeface="Times New Roman" pitchFamily="18" charset="0"/>
              </a:rPr>
              <a:t>Corner response is invariant to image rotation</a:t>
            </a:r>
            <a:endParaRPr lang="ru-RU" sz="2400" dirty="0">
              <a:solidFill>
                <a:srgbClr val="0033CC"/>
              </a:solidFill>
              <a:cs typeface="Times New Roman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6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76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6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76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76260" grpId="0"/>
      <p:bldP spid="137627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Harris Detector: Invariance Properties</a:t>
            </a:r>
            <a:endParaRPr lang="ru-RU"/>
          </a:p>
        </p:txBody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371600"/>
            <a:ext cx="7772400" cy="682625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dirty="0"/>
              <a:t>Affine intensity change: </a:t>
            </a:r>
            <a:r>
              <a:rPr lang="en-US" i="1" dirty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 </a:t>
            </a:r>
            <a:r>
              <a:rPr lang="en-US" i="1" dirty="0" err="1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aI</a:t>
            </a:r>
            <a:r>
              <a:rPr lang="he-IL" i="1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 </a:t>
            </a:r>
            <a:r>
              <a:rPr lang="en-US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+</a:t>
            </a:r>
            <a:r>
              <a:rPr lang="he-IL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 </a:t>
            </a:r>
            <a:r>
              <a:rPr lang="en-US" i="1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b</a:t>
            </a:r>
            <a:endParaRPr lang="ru-RU" dirty="0"/>
          </a:p>
        </p:txBody>
      </p:sp>
      <p:sp>
        <p:nvSpPr>
          <p:cNvPr id="1210372" name="Text Box 4"/>
          <p:cNvSpPr txBox="1">
            <a:spLocks noChangeArrowheads="1"/>
          </p:cNvSpPr>
          <p:nvPr/>
        </p:nvSpPr>
        <p:spPr bwMode="auto">
          <a:xfrm>
            <a:off x="1447800" y="2057400"/>
            <a:ext cx="65532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ct val="50000"/>
              </a:spcBef>
              <a:buFont typeface="Wingdings" pitchFamily="2" charset="2"/>
              <a:buChar char="ü"/>
            </a:pPr>
            <a:r>
              <a:rPr lang="he-IL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>
                <a:cs typeface="Times New Roman" pitchFamily="18" charset="0"/>
              </a:rPr>
              <a:t>Only derivatives are used =&gt;        	                  	invariance to intensity shift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i="1" dirty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 </a:t>
            </a:r>
            <a:r>
              <a:rPr lang="en-US" sz="2400" i="1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I</a:t>
            </a:r>
            <a:r>
              <a:rPr lang="he-IL" sz="2400" i="1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 </a:t>
            </a:r>
            <a:r>
              <a:rPr lang="en-US" sz="2400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+</a:t>
            </a:r>
            <a:r>
              <a:rPr lang="he-IL" sz="2400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 </a:t>
            </a:r>
            <a:r>
              <a:rPr lang="en-US" sz="2400" i="1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b</a:t>
            </a:r>
            <a:endParaRPr lang="ru-RU" sz="2400" i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8919" name="Text Box 6"/>
          <p:cNvSpPr txBox="1">
            <a:spLocks noChangeArrowheads="1"/>
          </p:cNvSpPr>
          <p:nvPr/>
        </p:nvSpPr>
        <p:spPr bwMode="auto">
          <a:xfrm>
            <a:off x="1447800" y="2895600"/>
            <a:ext cx="5181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buFont typeface="Wingdings" pitchFamily="2" charset="2"/>
              <a:buChar char="ü"/>
            </a:pPr>
            <a:r>
              <a:rPr lang="he-IL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>
                <a:cs typeface="Times New Roman" pitchFamily="18" charset="0"/>
              </a:rPr>
              <a:t>Intensity scale: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i="1" dirty="0">
                <a:latin typeface="Times New Roman" pitchFamily="18" charset="0"/>
                <a:cs typeface="Times New Roman" pitchFamily="18" charset="0"/>
              </a:rPr>
              <a:t>I </a:t>
            </a:r>
            <a:r>
              <a:rPr lang="en-US" sz="2400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 </a:t>
            </a:r>
            <a:r>
              <a:rPr lang="en-US" sz="2400" i="1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a</a:t>
            </a:r>
            <a:r>
              <a:rPr lang="he-IL" sz="2400" i="1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 </a:t>
            </a:r>
            <a:r>
              <a:rPr lang="en-US" sz="2400" i="1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I</a:t>
            </a:r>
            <a:endParaRPr lang="ru-RU" sz="2400" i="1" dirty="0"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32" name="Group 31"/>
          <p:cNvGrpSpPr/>
          <p:nvPr/>
        </p:nvGrpSpPr>
        <p:grpSpPr>
          <a:xfrm>
            <a:off x="320675" y="3733800"/>
            <a:ext cx="4281488" cy="2022475"/>
            <a:chOff x="320675" y="3733800"/>
            <a:chExt cx="4281488" cy="2022475"/>
          </a:xfrm>
        </p:grpSpPr>
        <p:sp>
          <p:nvSpPr>
            <p:cNvPr id="38920" name="Freeform 7"/>
            <p:cNvSpPr>
              <a:spLocks/>
            </p:cNvSpPr>
            <p:nvPr/>
          </p:nvSpPr>
          <p:spPr bwMode="auto">
            <a:xfrm>
              <a:off x="1600200" y="3911600"/>
              <a:ext cx="2514600" cy="1193800"/>
            </a:xfrm>
            <a:custGeom>
              <a:avLst/>
              <a:gdLst>
                <a:gd name="T0" fmla="*/ 0 w 1584"/>
                <a:gd name="T1" fmla="*/ 752 h 752"/>
                <a:gd name="T2" fmla="*/ 144 w 1584"/>
                <a:gd name="T3" fmla="*/ 224 h 752"/>
                <a:gd name="T4" fmla="*/ 384 w 1584"/>
                <a:gd name="T5" fmla="*/ 416 h 752"/>
                <a:gd name="T6" fmla="*/ 528 w 1584"/>
                <a:gd name="T7" fmla="*/ 32 h 752"/>
                <a:gd name="T8" fmla="*/ 768 w 1584"/>
                <a:gd name="T9" fmla="*/ 608 h 752"/>
                <a:gd name="T10" fmla="*/ 912 w 1584"/>
                <a:gd name="T11" fmla="*/ 464 h 752"/>
                <a:gd name="T12" fmla="*/ 1104 w 1584"/>
                <a:gd name="T13" fmla="*/ 656 h 752"/>
                <a:gd name="T14" fmla="*/ 1248 w 1584"/>
                <a:gd name="T15" fmla="*/ 272 h 752"/>
                <a:gd name="T16" fmla="*/ 1584 w 1584"/>
                <a:gd name="T17" fmla="*/ 656 h 75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584"/>
                <a:gd name="T28" fmla="*/ 0 h 752"/>
                <a:gd name="T29" fmla="*/ 1584 w 1584"/>
                <a:gd name="T30" fmla="*/ 752 h 752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584" h="752">
                  <a:moveTo>
                    <a:pt x="0" y="752"/>
                  </a:moveTo>
                  <a:cubicBezTo>
                    <a:pt x="40" y="516"/>
                    <a:pt x="80" y="280"/>
                    <a:pt x="144" y="224"/>
                  </a:cubicBezTo>
                  <a:cubicBezTo>
                    <a:pt x="208" y="168"/>
                    <a:pt x="320" y="448"/>
                    <a:pt x="384" y="416"/>
                  </a:cubicBezTo>
                  <a:cubicBezTo>
                    <a:pt x="448" y="384"/>
                    <a:pt x="464" y="0"/>
                    <a:pt x="528" y="32"/>
                  </a:cubicBezTo>
                  <a:cubicBezTo>
                    <a:pt x="592" y="64"/>
                    <a:pt x="704" y="536"/>
                    <a:pt x="768" y="608"/>
                  </a:cubicBezTo>
                  <a:cubicBezTo>
                    <a:pt x="832" y="680"/>
                    <a:pt x="856" y="456"/>
                    <a:pt x="912" y="464"/>
                  </a:cubicBezTo>
                  <a:cubicBezTo>
                    <a:pt x="968" y="472"/>
                    <a:pt x="1048" y="688"/>
                    <a:pt x="1104" y="656"/>
                  </a:cubicBezTo>
                  <a:cubicBezTo>
                    <a:pt x="1160" y="624"/>
                    <a:pt x="1168" y="272"/>
                    <a:pt x="1248" y="272"/>
                  </a:cubicBezTo>
                  <a:cubicBezTo>
                    <a:pt x="1328" y="272"/>
                    <a:pt x="1456" y="464"/>
                    <a:pt x="1584" y="656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3" name="Group 9"/>
            <p:cNvGrpSpPr>
              <a:grpSpLocks/>
            </p:cNvGrpSpPr>
            <p:nvPr/>
          </p:nvGrpSpPr>
          <p:grpSpPr bwMode="auto">
            <a:xfrm>
              <a:off x="1077913" y="3733800"/>
              <a:ext cx="3524250" cy="2022475"/>
              <a:chOff x="583" y="2880"/>
              <a:chExt cx="2220" cy="1274"/>
            </a:xfrm>
          </p:grpSpPr>
          <p:grpSp>
            <p:nvGrpSpPr>
              <p:cNvPr id="4" name="Group 10"/>
              <p:cNvGrpSpPr>
                <a:grpSpLocks/>
              </p:cNvGrpSpPr>
              <p:nvPr/>
            </p:nvGrpSpPr>
            <p:grpSpPr bwMode="auto">
              <a:xfrm>
                <a:off x="583" y="2880"/>
                <a:ext cx="2220" cy="1274"/>
                <a:chOff x="583" y="2880"/>
                <a:chExt cx="2220" cy="1274"/>
              </a:xfrm>
            </p:grpSpPr>
            <p:sp>
              <p:nvSpPr>
                <p:cNvPr id="38940" name="Line 11"/>
                <p:cNvSpPr>
                  <a:spLocks noChangeShapeType="1"/>
                </p:cNvSpPr>
                <p:nvPr/>
              </p:nvSpPr>
              <p:spPr bwMode="auto">
                <a:xfrm>
                  <a:off x="816" y="3888"/>
                  <a:ext cx="1920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8941" name="Line 12"/>
                <p:cNvSpPr>
                  <a:spLocks noChangeShapeType="1"/>
                </p:cNvSpPr>
                <p:nvPr/>
              </p:nvSpPr>
              <p:spPr bwMode="auto">
                <a:xfrm flipV="1">
                  <a:off x="816" y="2976"/>
                  <a:ext cx="0" cy="91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8942" name="Text Box 13"/>
                <p:cNvSpPr txBox="1">
                  <a:spLocks noChangeArrowheads="1"/>
                </p:cNvSpPr>
                <p:nvPr/>
              </p:nvSpPr>
              <p:spPr bwMode="auto">
                <a:xfrm>
                  <a:off x="583" y="2880"/>
                  <a:ext cx="233" cy="28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algn="ctr" eaLnBrk="1" hangingPunct="1"/>
                  <a:r>
                    <a:rPr lang="en-US" sz="2400" i="1">
                      <a:latin typeface="Times New Roman" pitchFamily="18" charset="0"/>
                      <a:cs typeface="Times New Roman" pitchFamily="18" charset="0"/>
                    </a:rPr>
                    <a:t>R</a:t>
                  </a:r>
                  <a:endParaRPr lang="ru-RU" sz="2400" i="1"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38943" name="Text Box 14"/>
                <p:cNvSpPr txBox="1">
                  <a:spLocks noChangeArrowheads="1"/>
                </p:cNvSpPr>
                <p:nvPr/>
              </p:nvSpPr>
              <p:spPr bwMode="auto">
                <a:xfrm>
                  <a:off x="1344" y="3866"/>
                  <a:ext cx="1459" cy="28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algn="ctr" eaLnBrk="1" hangingPunct="1"/>
                  <a:r>
                    <a:rPr lang="en-US" sz="2400" i="1" dirty="0">
                      <a:latin typeface="Times New Roman" pitchFamily="18" charset="0"/>
                      <a:cs typeface="Times New Roman" pitchFamily="18" charset="0"/>
                    </a:rPr>
                    <a:t>x</a:t>
                  </a:r>
                  <a:r>
                    <a:rPr lang="en-US" sz="2400" dirty="0">
                      <a:latin typeface="Times New Roman" pitchFamily="18" charset="0"/>
                      <a:cs typeface="Times New Roman" pitchFamily="18" charset="0"/>
                    </a:rPr>
                    <a:t> </a:t>
                  </a:r>
                  <a:r>
                    <a:rPr lang="en-US" sz="2000" dirty="0">
                      <a:latin typeface="Times New Roman" pitchFamily="18" charset="0"/>
                      <a:cs typeface="Times New Roman" pitchFamily="18" charset="0"/>
                    </a:rPr>
                    <a:t>(image coordinate)</a:t>
                  </a:r>
                  <a:endParaRPr lang="ru-RU" sz="2000" dirty="0"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</p:grpSp>
          <p:sp>
            <p:nvSpPr>
              <p:cNvPr id="38939" name="Rectangle 15"/>
              <p:cNvSpPr>
                <a:spLocks noChangeArrowheads="1"/>
              </p:cNvSpPr>
              <p:nvPr/>
            </p:nvSpPr>
            <p:spPr bwMode="auto">
              <a:xfrm>
                <a:off x="816" y="3312"/>
                <a:ext cx="1824" cy="576"/>
              </a:xfrm>
              <a:prstGeom prst="rect">
                <a:avLst/>
              </a:prstGeom>
              <a:solidFill>
                <a:srgbClr val="C0C0C0">
                  <a:alpha val="50195"/>
                </a:srgb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38923" name="Text Box 16"/>
            <p:cNvSpPr txBox="1">
              <a:spLocks noChangeArrowheads="1"/>
            </p:cNvSpPr>
            <p:nvPr/>
          </p:nvSpPr>
          <p:spPr bwMode="auto">
            <a:xfrm>
              <a:off x="320675" y="4251325"/>
              <a:ext cx="1127125" cy="396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1" hangingPunct="1"/>
              <a:r>
                <a:rPr lang="en-US" sz="2000">
                  <a:latin typeface="Times New Roman" pitchFamily="18" charset="0"/>
                  <a:cs typeface="Times New Roman" pitchFamily="18" charset="0"/>
                </a:rPr>
                <a:t>threshold</a:t>
              </a:r>
              <a:endParaRPr lang="ru-RU" sz="200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8925" name="Oval 24"/>
            <p:cNvSpPr>
              <a:spLocks noChangeArrowheads="1"/>
            </p:cNvSpPr>
            <p:nvPr/>
          </p:nvSpPr>
          <p:spPr bwMode="auto">
            <a:xfrm>
              <a:off x="1814513" y="4205288"/>
              <a:ext cx="90488" cy="74613"/>
            </a:xfrm>
            <a:prstGeom prst="ellipse">
              <a:avLst/>
            </a:prstGeom>
            <a:solidFill>
              <a:srgbClr val="FF3300"/>
            </a:solidFill>
            <a:ln w="25400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endParaRPr lang="ru-RU" sz="240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8926" name="Oval 25"/>
            <p:cNvSpPr>
              <a:spLocks noChangeArrowheads="1"/>
            </p:cNvSpPr>
            <p:nvPr/>
          </p:nvSpPr>
          <p:spPr bwMode="auto">
            <a:xfrm>
              <a:off x="2376488" y="3914775"/>
              <a:ext cx="90488" cy="74613"/>
            </a:xfrm>
            <a:prstGeom prst="ellipse">
              <a:avLst/>
            </a:prstGeom>
            <a:solidFill>
              <a:srgbClr val="FF3300"/>
            </a:solidFill>
            <a:ln w="25400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endParaRPr lang="ru-RU" sz="240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8927" name="Oval 26"/>
            <p:cNvSpPr>
              <a:spLocks noChangeArrowheads="1"/>
            </p:cNvSpPr>
            <p:nvPr/>
          </p:nvSpPr>
          <p:spPr bwMode="auto">
            <a:xfrm>
              <a:off x="3551238" y="4306888"/>
              <a:ext cx="90488" cy="74613"/>
            </a:xfrm>
            <a:prstGeom prst="ellipse">
              <a:avLst/>
            </a:prstGeom>
            <a:solidFill>
              <a:srgbClr val="FF3300"/>
            </a:solidFill>
            <a:ln w="25400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endParaRPr lang="ru-RU" sz="240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5086350" y="3124200"/>
            <a:ext cx="3524250" cy="2632075"/>
            <a:chOff x="5086350" y="3124200"/>
            <a:chExt cx="3524250" cy="2632075"/>
          </a:xfrm>
        </p:grpSpPr>
        <p:sp>
          <p:nvSpPr>
            <p:cNvPr id="38921" name="Freeform 8"/>
            <p:cNvSpPr>
              <a:spLocks/>
            </p:cNvSpPr>
            <p:nvPr/>
          </p:nvSpPr>
          <p:spPr bwMode="auto">
            <a:xfrm>
              <a:off x="5619750" y="3124200"/>
              <a:ext cx="2514600" cy="1955800"/>
            </a:xfrm>
            <a:custGeom>
              <a:avLst/>
              <a:gdLst>
                <a:gd name="T0" fmla="*/ 0 w 1584"/>
                <a:gd name="T1" fmla="*/ 2018 h 752"/>
                <a:gd name="T2" fmla="*/ 144 w 1584"/>
                <a:gd name="T3" fmla="*/ 601 h 752"/>
                <a:gd name="T4" fmla="*/ 384 w 1584"/>
                <a:gd name="T5" fmla="*/ 1117 h 752"/>
                <a:gd name="T6" fmla="*/ 528 w 1584"/>
                <a:gd name="T7" fmla="*/ 85 h 752"/>
                <a:gd name="T8" fmla="*/ 768 w 1584"/>
                <a:gd name="T9" fmla="*/ 1632 h 752"/>
                <a:gd name="T10" fmla="*/ 912 w 1584"/>
                <a:gd name="T11" fmla="*/ 1245 h 752"/>
                <a:gd name="T12" fmla="*/ 1104 w 1584"/>
                <a:gd name="T13" fmla="*/ 1761 h 752"/>
                <a:gd name="T14" fmla="*/ 1248 w 1584"/>
                <a:gd name="T15" fmla="*/ 731 h 752"/>
                <a:gd name="T16" fmla="*/ 1584 w 1584"/>
                <a:gd name="T17" fmla="*/ 1761 h 75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584"/>
                <a:gd name="T28" fmla="*/ 0 h 752"/>
                <a:gd name="T29" fmla="*/ 1584 w 1584"/>
                <a:gd name="T30" fmla="*/ 752 h 752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584" h="752">
                  <a:moveTo>
                    <a:pt x="0" y="752"/>
                  </a:moveTo>
                  <a:cubicBezTo>
                    <a:pt x="40" y="516"/>
                    <a:pt x="80" y="280"/>
                    <a:pt x="144" y="224"/>
                  </a:cubicBezTo>
                  <a:cubicBezTo>
                    <a:pt x="208" y="168"/>
                    <a:pt x="320" y="448"/>
                    <a:pt x="384" y="416"/>
                  </a:cubicBezTo>
                  <a:cubicBezTo>
                    <a:pt x="448" y="384"/>
                    <a:pt x="464" y="0"/>
                    <a:pt x="528" y="32"/>
                  </a:cubicBezTo>
                  <a:cubicBezTo>
                    <a:pt x="592" y="64"/>
                    <a:pt x="704" y="536"/>
                    <a:pt x="768" y="608"/>
                  </a:cubicBezTo>
                  <a:cubicBezTo>
                    <a:pt x="832" y="680"/>
                    <a:pt x="856" y="456"/>
                    <a:pt x="912" y="464"/>
                  </a:cubicBezTo>
                  <a:cubicBezTo>
                    <a:pt x="968" y="472"/>
                    <a:pt x="1048" y="688"/>
                    <a:pt x="1104" y="656"/>
                  </a:cubicBezTo>
                  <a:cubicBezTo>
                    <a:pt x="1160" y="624"/>
                    <a:pt x="1168" y="272"/>
                    <a:pt x="1248" y="272"/>
                  </a:cubicBezTo>
                  <a:cubicBezTo>
                    <a:pt x="1328" y="272"/>
                    <a:pt x="1456" y="464"/>
                    <a:pt x="1584" y="656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5" name="Group 17"/>
            <p:cNvGrpSpPr>
              <a:grpSpLocks/>
            </p:cNvGrpSpPr>
            <p:nvPr/>
          </p:nvGrpSpPr>
          <p:grpSpPr bwMode="auto">
            <a:xfrm>
              <a:off x="5086350" y="3733800"/>
              <a:ext cx="3524250" cy="2022475"/>
              <a:chOff x="583" y="2880"/>
              <a:chExt cx="2220" cy="1274"/>
            </a:xfrm>
          </p:grpSpPr>
          <p:grpSp>
            <p:nvGrpSpPr>
              <p:cNvPr id="6" name="Group 18"/>
              <p:cNvGrpSpPr>
                <a:grpSpLocks/>
              </p:cNvGrpSpPr>
              <p:nvPr/>
            </p:nvGrpSpPr>
            <p:grpSpPr bwMode="auto">
              <a:xfrm>
                <a:off x="583" y="2880"/>
                <a:ext cx="2220" cy="1274"/>
                <a:chOff x="583" y="2880"/>
                <a:chExt cx="2220" cy="1274"/>
              </a:xfrm>
            </p:grpSpPr>
            <p:sp>
              <p:nvSpPr>
                <p:cNvPr id="38934" name="Line 19"/>
                <p:cNvSpPr>
                  <a:spLocks noChangeShapeType="1"/>
                </p:cNvSpPr>
                <p:nvPr/>
              </p:nvSpPr>
              <p:spPr bwMode="auto">
                <a:xfrm>
                  <a:off x="816" y="3888"/>
                  <a:ext cx="1920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8935" name="Line 20"/>
                <p:cNvSpPr>
                  <a:spLocks noChangeShapeType="1"/>
                </p:cNvSpPr>
                <p:nvPr/>
              </p:nvSpPr>
              <p:spPr bwMode="auto">
                <a:xfrm flipV="1">
                  <a:off x="816" y="2976"/>
                  <a:ext cx="0" cy="91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8936" name="Text Box 21"/>
                <p:cNvSpPr txBox="1">
                  <a:spLocks noChangeArrowheads="1"/>
                </p:cNvSpPr>
                <p:nvPr/>
              </p:nvSpPr>
              <p:spPr bwMode="auto">
                <a:xfrm>
                  <a:off x="583" y="2880"/>
                  <a:ext cx="233" cy="28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algn="ctr" eaLnBrk="1" hangingPunct="1"/>
                  <a:r>
                    <a:rPr lang="en-US" sz="2400" i="1">
                      <a:latin typeface="Times New Roman" pitchFamily="18" charset="0"/>
                      <a:cs typeface="Times New Roman" pitchFamily="18" charset="0"/>
                    </a:rPr>
                    <a:t>R</a:t>
                  </a:r>
                  <a:endParaRPr lang="ru-RU" sz="2400" i="1"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38937" name="Text Box 22"/>
                <p:cNvSpPr txBox="1">
                  <a:spLocks noChangeArrowheads="1"/>
                </p:cNvSpPr>
                <p:nvPr/>
              </p:nvSpPr>
              <p:spPr bwMode="auto">
                <a:xfrm>
                  <a:off x="1344" y="3866"/>
                  <a:ext cx="1459" cy="28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algn="ctr" eaLnBrk="1" hangingPunct="1"/>
                  <a:r>
                    <a:rPr lang="en-US" sz="2400" i="1">
                      <a:latin typeface="Times New Roman" pitchFamily="18" charset="0"/>
                      <a:cs typeface="Times New Roman" pitchFamily="18" charset="0"/>
                    </a:rPr>
                    <a:t>x</a:t>
                  </a:r>
                  <a:r>
                    <a:rPr lang="en-US" sz="2400">
                      <a:latin typeface="Times New Roman" pitchFamily="18" charset="0"/>
                      <a:cs typeface="Times New Roman" pitchFamily="18" charset="0"/>
                    </a:rPr>
                    <a:t> </a:t>
                  </a:r>
                  <a:r>
                    <a:rPr lang="en-US" sz="2000">
                      <a:latin typeface="Times New Roman" pitchFamily="18" charset="0"/>
                      <a:cs typeface="Times New Roman" pitchFamily="18" charset="0"/>
                    </a:rPr>
                    <a:t>(image coordinate)</a:t>
                  </a:r>
                  <a:endParaRPr lang="ru-RU" sz="2000"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</p:grpSp>
          <p:sp>
            <p:nvSpPr>
              <p:cNvPr id="38933" name="Rectangle 23"/>
              <p:cNvSpPr>
                <a:spLocks noChangeArrowheads="1"/>
              </p:cNvSpPr>
              <p:nvPr/>
            </p:nvSpPr>
            <p:spPr bwMode="auto">
              <a:xfrm>
                <a:off x="816" y="3312"/>
                <a:ext cx="1824" cy="576"/>
              </a:xfrm>
              <a:prstGeom prst="rect">
                <a:avLst/>
              </a:prstGeom>
              <a:solidFill>
                <a:srgbClr val="C0C0C0">
                  <a:alpha val="50195"/>
                </a:srgb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38928" name="Oval 27"/>
            <p:cNvSpPr>
              <a:spLocks noChangeArrowheads="1"/>
            </p:cNvSpPr>
            <p:nvPr/>
          </p:nvSpPr>
          <p:spPr bwMode="auto">
            <a:xfrm>
              <a:off x="5854700" y="3654425"/>
              <a:ext cx="90488" cy="74613"/>
            </a:xfrm>
            <a:prstGeom prst="ellipse">
              <a:avLst/>
            </a:prstGeom>
            <a:solidFill>
              <a:srgbClr val="FF3300"/>
            </a:solidFill>
            <a:ln w="25400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endParaRPr lang="ru-RU" sz="240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8929" name="Oval 28"/>
            <p:cNvSpPr>
              <a:spLocks noChangeArrowheads="1"/>
            </p:cNvSpPr>
            <p:nvPr/>
          </p:nvSpPr>
          <p:spPr bwMode="auto">
            <a:xfrm>
              <a:off x="6405563" y="3175000"/>
              <a:ext cx="90488" cy="74613"/>
            </a:xfrm>
            <a:prstGeom prst="ellipse">
              <a:avLst/>
            </a:prstGeom>
            <a:solidFill>
              <a:srgbClr val="FF3300"/>
            </a:solidFill>
            <a:ln w="25400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endParaRPr lang="ru-RU" sz="240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8930" name="Oval 29"/>
            <p:cNvSpPr>
              <a:spLocks noChangeArrowheads="1"/>
            </p:cNvSpPr>
            <p:nvPr/>
          </p:nvSpPr>
          <p:spPr bwMode="auto">
            <a:xfrm>
              <a:off x="7010400" y="4267200"/>
              <a:ext cx="90488" cy="74613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accent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endParaRPr lang="ru-RU" sz="240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8931" name="Oval 30"/>
            <p:cNvSpPr>
              <a:spLocks noChangeArrowheads="1"/>
            </p:cNvSpPr>
            <p:nvPr/>
          </p:nvSpPr>
          <p:spPr bwMode="auto">
            <a:xfrm>
              <a:off x="7567613" y="3827463"/>
              <a:ext cx="90488" cy="74613"/>
            </a:xfrm>
            <a:prstGeom prst="ellipse">
              <a:avLst/>
            </a:prstGeom>
            <a:solidFill>
              <a:srgbClr val="FF3300"/>
            </a:solidFill>
            <a:ln w="25400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endParaRPr lang="ru-RU" sz="240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sp>
        <p:nvSpPr>
          <p:cNvPr id="1210399" name="Text Box 31"/>
          <p:cNvSpPr txBox="1">
            <a:spLocks noChangeArrowheads="1"/>
          </p:cNvSpPr>
          <p:nvPr/>
        </p:nvSpPr>
        <p:spPr bwMode="auto">
          <a:xfrm>
            <a:off x="1219200" y="5872163"/>
            <a:ext cx="6934200" cy="466725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en-US" sz="2400" i="1">
                <a:solidFill>
                  <a:srgbClr val="0033CC"/>
                </a:solidFill>
                <a:cs typeface="Times New Roman" pitchFamily="18" charset="0"/>
              </a:rPr>
              <a:t>Partially invariant </a:t>
            </a:r>
            <a:r>
              <a:rPr lang="en-US" sz="2400">
                <a:solidFill>
                  <a:srgbClr val="0033CC"/>
                </a:solidFill>
                <a:cs typeface="Times New Roman" pitchFamily="18" charset="0"/>
              </a:rPr>
              <a:t>to affine intensity change</a:t>
            </a:r>
            <a:endParaRPr lang="ru-RU" sz="2400">
              <a:solidFill>
                <a:srgbClr val="0033CC"/>
              </a:solidFill>
              <a:cs typeface="Times New Roman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0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10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8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0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10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0372" grpId="0" autoUpdateAnimBg="0"/>
      <p:bldP spid="38919" grpId="0"/>
      <p:bldP spid="121039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Harris Detector: Invariance Properties</a:t>
            </a:r>
            <a:endParaRPr lang="ru-RU"/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371600"/>
            <a:ext cx="7772400" cy="4114800"/>
          </a:xfrm>
        </p:spPr>
        <p:txBody>
          <a:bodyPr/>
          <a:lstStyle/>
          <a:p>
            <a:r>
              <a:rPr lang="en-US"/>
              <a:t>Scaling</a:t>
            </a:r>
            <a:endParaRPr lang="ru-RU" dirty="0"/>
          </a:p>
        </p:txBody>
      </p:sp>
      <p:sp>
        <p:nvSpPr>
          <p:cNvPr id="1212427" name="Text Box 11"/>
          <p:cNvSpPr txBox="1">
            <a:spLocks noChangeArrowheads="1"/>
          </p:cNvSpPr>
          <p:nvPr/>
        </p:nvSpPr>
        <p:spPr bwMode="auto">
          <a:xfrm>
            <a:off x="5791200" y="4191000"/>
            <a:ext cx="2590800" cy="1373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dirty="0">
                <a:cs typeface="Times New Roman" pitchFamily="18" charset="0"/>
              </a:rPr>
              <a:t>All points will be classified as </a:t>
            </a:r>
            <a:r>
              <a:rPr lang="en-US" dirty="0">
                <a:solidFill>
                  <a:srgbClr val="0033CC"/>
                </a:solidFill>
                <a:cs typeface="Times New Roman" pitchFamily="18" charset="0"/>
              </a:rPr>
              <a:t>edges</a:t>
            </a:r>
            <a:endParaRPr lang="ru-RU" dirty="0">
              <a:solidFill>
                <a:srgbClr val="0033CC"/>
              </a:solidFill>
              <a:cs typeface="Times New Roman" pitchFamily="18" charset="0"/>
            </a:endParaRPr>
          </a:p>
        </p:txBody>
      </p:sp>
      <p:grpSp>
        <p:nvGrpSpPr>
          <p:cNvPr id="2" name="Group 17"/>
          <p:cNvGrpSpPr>
            <a:grpSpLocks/>
          </p:cNvGrpSpPr>
          <p:nvPr/>
        </p:nvGrpSpPr>
        <p:grpSpPr bwMode="auto">
          <a:xfrm>
            <a:off x="1690688" y="3132138"/>
            <a:ext cx="442912" cy="434975"/>
            <a:chOff x="4329" y="1733"/>
            <a:chExt cx="279" cy="274"/>
          </a:xfrm>
        </p:grpSpPr>
        <p:sp>
          <p:nvSpPr>
            <p:cNvPr id="39951" name="Freeform 4"/>
            <p:cNvSpPr>
              <a:spLocks/>
            </p:cNvSpPr>
            <p:nvPr/>
          </p:nvSpPr>
          <p:spPr bwMode="auto">
            <a:xfrm>
              <a:off x="4368" y="1799"/>
              <a:ext cx="240" cy="208"/>
            </a:xfrm>
            <a:custGeom>
              <a:avLst/>
              <a:gdLst>
                <a:gd name="T0" fmla="*/ 0 w 1728"/>
                <a:gd name="T1" fmla="*/ 34 h 1264"/>
                <a:gd name="T2" fmla="*/ 2 w 1728"/>
                <a:gd name="T3" fmla="*/ 11 h 1264"/>
                <a:gd name="T4" fmla="*/ 8 w 1728"/>
                <a:gd name="T5" fmla="*/ 2 h 1264"/>
                <a:gd name="T6" fmla="*/ 20 w 1728"/>
                <a:gd name="T7" fmla="*/ 0 h 1264"/>
                <a:gd name="T8" fmla="*/ 33 w 1728"/>
                <a:gd name="T9" fmla="*/ 4 h 126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728"/>
                <a:gd name="T16" fmla="*/ 0 h 1264"/>
                <a:gd name="T17" fmla="*/ 1728 w 1728"/>
                <a:gd name="T18" fmla="*/ 1264 h 126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728" h="1264">
                  <a:moveTo>
                    <a:pt x="0" y="1264"/>
                  </a:moveTo>
                  <a:cubicBezTo>
                    <a:pt x="12" y="932"/>
                    <a:pt x="24" y="600"/>
                    <a:pt x="96" y="400"/>
                  </a:cubicBezTo>
                  <a:cubicBezTo>
                    <a:pt x="168" y="200"/>
                    <a:pt x="272" y="128"/>
                    <a:pt x="432" y="64"/>
                  </a:cubicBezTo>
                  <a:cubicBezTo>
                    <a:pt x="592" y="0"/>
                    <a:pt x="840" y="0"/>
                    <a:pt x="1056" y="16"/>
                  </a:cubicBezTo>
                  <a:cubicBezTo>
                    <a:pt x="1272" y="32"/>
                    <a:pt x="1500" y="96"/>
                    <a:pt x="1728" y="16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9952" name="Rectangle 5"/>
            <p:cNvSpPr>
              <a:spLocks noChangeArrowheads="1"/>
            </p:cNvSpPr>
            <p:nvPr/>
          </p:nvSpPr>
          <p:spPr bwMode="auto">
            <a:xfrm>
              <a:off x="4329" y="1733"/>
              <a:ext cx="240" cy="240"/>
            </a:xfrm>
            <a:prstGeom prst="rect">
              <a:avLst/>
            </a:prstGeom>
            <a:solidFill>
              <a:schemeClr val="accent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9942" name="Text Box 12"/>
          <p:cNvSpPr txBox="1">
            <a:spLocks noChangeArrowheads="1"/>
          </p:cNvSpPr>
          <p:nvPr/>
        </p:nvSpPr>
        <p:spPr bwMode="auto">
          <a:xfrm>
            <a:off x="1502228" y="3581400"/>
            <a:ext cx="16002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dirty="0">
                <a:cs typeface="Times New Roman" pitchFamily="18" charset="0"/>
              </a:rPr>
              <a:t>Corner</a:t>
            </a:r>
            <a:endParaRPr lang="ru-RU" dirty="0">
              <a:cs typeface="Times New Roman" pitchFamily="18" charset="0"/>
            </a:endParaRPr>
          </a:p>
        </p:txBody>
      </p:sp>
      <p:sp>
        <p:nvSpPr>
          <p:cNvPr id="1212432" name="Text Box 16"/>
          <p:cNvSpPr txBox="1">
            <a:spLocks noChangeArrowheads="1"/>
          </p:cNvSpPr>
          <p:nvPr/>
        </p:nvSpPr>
        <p:spPr bwMode="auto">
          <a:xfrm>
            <a:off x="1219200" y="6100763"/>
            <a:ext cx="6934200" cy="466725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en-US" sz="2400" i="1">
                <a:solidFill>
                  <a:srgbClr val="0033CC"/>
                </a:solidFill>
                <a:cs typeface="Times New Roman" pitchFamily="18" charset="0"/>
              </a:rPr>
              <a:t>Not invariant </a:t>
            </a:r>
            <a:r>
              <a:rPr lang="en-US" sz="2400">
                <a:solidFill>
                  <a:srgbClr val="0033CC"/>
                </a:solidFill>
                <a:cs typeface="Times New Roman" pitchFamily="18" charset="0"/>
              </a:rPr>
              <a:t>to scaling</a:t>
            </a:r>
            <a:endParaRPr lang="ru-RU" sz="2400">
              <a:solidFill>
                <a:srgbClr val="0033CC"/>
              </a:solidFill>
              <a:cs typeface="Times New Roman" pitchFamily="18" charset="0"/>
            </a:endParaRPr>
          </a:p>
        </p:txBody>
      </p:sp>
      <p:grpSp>
        <p:nvGrpSpPr>
          <p:cNvPr id="3" name="Group 25"/>
          <p:cNvGrpSpPr>
            <a:grpSpLocks/>
          </p:cNvGrpSpPr>
          <p:nvPr/>
        </p:nvGrpSpPr>
        <p:grpSpPr bwMode="auto">
          <a:xfrm>
            <a:off x="3276600" y="2209800"/>
            <a:ext cx="5029200" cy="2159000"/>
            <a:chOff x="2064" y="1152"/>
            <a:chExt cx="3168" cy="1360"/>
          </a:xfrm>
        </p:grpSpPr>
        <p:grpSp>
          <p:nvGrpSpPr>
            <p:cNvPr id="4" name="Group 19"/>
            <p:cNvGrpSpPr>
              <a:grpSpLocks/>
            </p:cNvGrpSpPr>
            <p:nvPr/>
          </p:nvGrpSpPr>
          <p:grpSpPr bwMode="auto">
            <a:xfrm>
              <a:off x="2064" y="1248"/>
              <a:ext cx="3168" cy="1264"/>
              <a:chOff x="2064" y="1248"/>
              <a:chExt cx="3168" cy="1264"/>
            </a:xfrm>
          </p:grpSpPr>
          <p:sp>
            <p:nvSpPr>
              <p:cNvPr id="39949" name="Freeform 6"/>
              <p:cNvSpPr>
                <a:spLocks/>
              </p:cNvSpPr>
              <p:nvPr/>
            </p:nvSpPr>
            <p:spPr bwMode="auto">
              <a:xfrm>
                <a:off x="3504" y="1248"/>
                <a:ext cx="1728" cy="1264"/>
              </a:xfrm>
              <a:custGeom>
                <a:avLst/>
                <a:gdLst>
                  <a:gd name="T0" fmla="*/ 0 w 1728"/>
                  <a:gd name="T1" fmla="*/ 1264 h 1264"/>
                  <a:gd name="T2" fmla="*/ 96 w 1728"/>
                  <a:gd name="T3" fmla="*/ 400 h 1264"/>
                  <a:gd name="T4" fmla="*/ 432 w 1728"/>
                  <a:gd name="T5" fmla="*/ 64 h 1264"/>
                  <a:gd name="T6" fmla="*/ 1056 w 1728"/>
                  <a:gd name="T7" fmla="*/ 16 h 1264"/>
                  <a:gd name="T8" fmla="*/ 1728 w 1728"/>
                  <a:gd name="T9" fmla="*/ 160 h 126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28"/>
                  <a:gd name="T16" fmla="*/ 0 h 1264"/>
                  <a:gd name="T17" fmla="*/ 1728 w 1728"/>
                  <a:gd name="T18" fmla="*/ 1264 h 126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28" h="1264">
                    <a:moveTo>
                      <a:pt x="0" y="1264"/>
                    </a:moveTo>
                    <a:cubicBezTo>
                      <a:pt x="12" y="932"/>
                      <a:pt x="24" y="600"/>
                      <a:pt x="96" y="400"/>
                    </a:cubicBezTo>
                    <a:cubicBezTo>
                      <a:pt x="168" y="200"/>
                      <a:pt x="272" y="128"/>
                      <a:pt x="432" y="64"/>
                    </a:cubicBezTo>
                    <a:cubicBezTo>
                      <a:pt x="592" y="0"/>
                      <a:pt x="840" y="0"/>
                      <a:pt x="1056" y="16"/>
                    </a:cubicBezTo>
                    <a:cubicBezTo>
                      <a:pt x="1272" y="32"/>
                      <a:pt x="1500" y="96"/>
                      <a:pt x="1728" y="160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950" name="AutoShape 10"/>
              <p:cNvSpPr>
                <a:spLocks noChangeArrowheads="1"/>
              </p:cNvSpPr>
              <p:nvPr/>
            </p:nvSpPr>
            <p:spPr bwMode="auto">
              <a:xfrm>
                <a:off x="2064" y="1584"/>
                <a:ext cx="1056" cy="528"/>
              </a:xfrm>
              <a:custGeom>
                <a:avLst/>
                <a:gdLst>
                  <a:gd name="T0" fmla="*/ 2 w 21600"/>
                  <a:gd name="T1" fmla="*/ 0 h 21600"/>
                  <a:gd name="T2" fmla="*/ 0 w 21600"/>
                  <a:gd name="T3" fmla="*/ 0 h 21600"/>
                  <a:gd name="T4" fmla="*/ 2 w 21600"/>
                  <a:gd name="T5" fmla="*/ 0 h 21600"/>
                  <a:gd name="T6" fmla="*/ 3 w 21600"/>
                  <a:gd name="T7" fmla="*/ 0 h 21600"/>
                  <a:gd name="T8" fmla="*/ 17694720 60000 65536"/>
                  <a:gd name="T9" fmla="*/ 11796480 60000 65536"/>
                  <a:gd name="T10" fmla="*/ 5898240 60000 65536"/>
                  <a:gd name="T11" fmla="*/ 0 60000 65536"/>
                  <a:gd name="T12" fmla="*/ 3375 w 21600"/>
                  <a:gd name="T13" fmla="*/ 5400 h 21600"/>
                  <a:gd name="T14" fmla="*/ 18900 w 21600"/>
                  <a:gd name="T15" fmla="*/ 16200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16200" y="0"/>
                    </a:moveTo>
                    <a:lnTo>
                      <a:pt x="16200" y="5400"/>
                    </a:lnTo>
                    <a:lnTo>
                      <a:pt x="3375" y="5400"/>
                    </a:lnTo>
                    <a:lnTo>
                      <a:pt x="3375" y="16200"/>
                    </a:lnTo>
                    <a:lnTo>
                      <a:pt x="16200" y="16200"/>
                    </a:lnTo>
                    <a:lnTo>
                      <a:pt x="16200" y="21600"/>
                    </a:lnTo>
                    <a:lnTo>
                      <a:pt x="21600" y="10800"/>
                    </a:lnTo>
                    <a:close/>
                  </a:path>
                  <a:path w="21600" h="21600">
                    <a:moveTo>
                      <a:pt x="1350" y="5400"/>
                    </a:moveTo>
                    <a:lnTo>
                      <a:pt x="1350" y="16200"/>
                    </a:lnTo>
                    <a:lnTo>
                      <a:pt x="2700" y="16200"/>
                    </a:lnTo>
                    <a:lnTo>
                      <a:pt x="2700" y="5400"/>
                    </a:lnTo>
                    <a:close/>
                  </a:path>
                  <a:path w="21600" h="21600">
                    <a:moveTo>
                      <a:pt x="0" y="5400"/>
                    </a:moveTo>
                    <a:lnTo>
                      <a:pt x="0" y="16200"/>
                    </a:lnTo>
                    <a:lnTo>
                      <a:pt x="675" y="16200"/>
                    </a:lnTo>
                    <a:lnTo>
                      <a:pt x="675" y="540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39946" name="Rectangle 22"/>
            <p:cNvSpPr>
              <a:spLocks noChangeArrowheads="1"/>
            </p:cNvSpPr>
            <p:nvPr/>
          </p:nvSpPr>
          <p:spPr bwMode="auto">
            <a:xfrm>
              <a:off x="4224" y="1152"/>
              <a:ext cx="240" cy="240"/>
            </a:xfrm>
            <a:prstGeom prst="rect">
              <a:avLst/>
            </a:prstGeom>
            <a:solidFill>
              <a:schemeClr val="accent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947" name="Rectangle 23"/>
            <p:cNvSpPr>
              <a:spLocks noChangeArrowheads="1"/>
            </p:cNvSpPr>
            <p:nvPr/>
          </p:nvSpPr>
          <p:spPr bwMode="auto">
            <a:xfrm>
              <a:off x="3648" y="1296"/>
              <a:ext cx="240" cy="240"/>
            </a:xfrm>
            <a:prstGeom prst="rect">
              <a:avLst/>
            </a:prstGeom>
            <a:solidFill>
              <a:schemeClr val="accent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948" name="Rectangle 24"/>
            <p:cNvSpPr>
              <a:spLocks noChangeArrowheads="1"/>
            </p:cNvSpPr>
            <p:nvPr/>
          </p:nvSpPr>
          <p:spPr bwMode="auto">
            <a:xfrm>
              <a:off x="3408" y="1824"/>
              <a:ext cx="240" cy="240"/>
            </a:xfrm>
            <a:prstGeom prst="rect">
              <a:avLst/>
            </a:prstGeom>
            <a:solidFill>
              <a:schemeClr val="accent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2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12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2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12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2427" grpId="0" autoUpdateAnimBg="0"/>
      <p:bldP spid="121243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7" name="Freeform 19"/>
          <p:cNvSpPr>
            <a:spLocks/>
          </p:cNvSpPr>
          <p:nvPr/>
        </p:nvSpPr>
        <p:spPr bwMode="auto">
          <a:xfrm>
            <a:off x="3429000" y="2711450"/>
            <a:ext cx="1981200" cy="2057400"/>
          </a:xfrm>
          <a:custGeom>
            <a:avLst/>
            <a:gdLst>
              <a:gd name="T0" fmla="*/ 0 w 1584"/>
              <a:gd name="T1" fmla="*/ 2147483647 h 1392"/>
              <a:gd name="T2" fmla="*/ 2147483647 w 1584"/>
              <a:gd name="T3" fmla="*/ 2147483647 h 1392"/>
              <a:gd name="T4" fmla="*/ 2147483647 w 1584"/>
              <a:gd name="T5" fmla="*/ 2147483647 h 1392"/>
              <a:gd name="T6" fmla="*/ 2147483647 w 1584"/>
              <a:gd name="T7" fmla="*/ 2147483647 h 1392"/>
              <a:gd name="T8" fmla="*/ 2147483647 w 1584"/>
              <a:gd name="T9" fmla="*/ 2147483647 h 1392"/>
              <a:gd name="T10" fmla="*/ 2147483647 w 1584"/>
              <a:gd name="T11" fmla="*/ 2147483647 h 1392"/>
              <a:gd name="T12" fmla="*/ 2147483647 w 1584"/>
              <a:gd name="T13" fmla="*/ 2147483647 h 1392"/>
              <a:gd name="T14" fmla="*/ 2147483647 w 1584"/>
              <a:gd name="T15" fmla="*/ 2147483647 h 1392"/>
              <a:gd name="T16" fmla="*/ 2147483647 w 1584"/>
              <a:gd name="T17" fmla="*/ 2147483647 h 1392"/>
              <a:gd name="T18" fmla="*/ 2147483647 w 1584"/>
              <a:gd name="T19" fmla="*/ 0 h 1392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584"/>
              <a:gd name="T31" fmla="*/ 0 h 1392"/>
              <a:gd name="T32" fmla="*/ 1584 w 1584"/>
              <a:gd name="T33" fmla="*/ 1392 h 1392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584" h="1392">
                <a:moveTo>
                  <a:pt x="0" y="1248"/>
                </a:moveTo>
                <a:cubicBezTo>
                  <a:pt x="120" y="1320"/>
                  <a:pt x="240" y="1392"/>
                  <a:pt x="336" y="1344"/>
                </a:cubicBezTo>
                <a:cubicBezTo>
                  <a:pt x="432" y="1296"/>
                  <a:pt x="560" y="1088"/>
                  <a:pt x="576" y="960"/>
                </a:cubicBezTo>
                <a:cubicBezTo>
                  <a:pt x="592" y="832"/>
                  <a:pt x="440" y="672"/>
                  <a:pt x="432" y="576"/>
                </a:cubicBezTo>
                <a:cubicBezTo>
                  <a:pt x="424" y="480"/>
                  <a:pt x="464" y="416"/>
                  <a:pt x="528" y="384"/>
                </a:cubicBezTo>
                <a:cubicBezTo>
                  <a:pt x="592" y="352"/>
                  <a:pt x="728" y="352"/>
                  <a:pt x="816" y="384"/>
                </a:cubicBezTo>
                <a:cubicBezTo>
                  <a:pt x="904" y="416"/>
                  <a:pt x="992" y="584"/>
                  <a:pt x="1056" y="576"/>
                </a:cubicBezTo>
                <a:cubicBezTo>
                  <a:pt x="1120" y="568"/>
                  <a:pt x="1176" y="408"/>
                  <a:pt x="1200" y="336"/>
                </a:cubicBezTo>
                <a:cubicBezTo>
                  <a:pt x="1224" y="264"/>
                  <a:pt x="1136" y="200"/>
                  <a:pt x="1200" y="144"/>
                </a:cubicBezTo>
                <a:cubicBezTo>
                  <a:pt x="1264" y="88"/>
                  <a:pt x="1424" y="44"/>
                  <a:pt x="1584" y="0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734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Scale invariant detection</a:t>
            </a:r>
            <a:endParaRPr lang="ru-RU"/>
          </a:p>
        </p:txBody>
      </p:sp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3776663" y="2905125"/>
            <a:ext cx="795337" cy="800100"/>
            <a:chOff x="3548063" y="2524125"/>
            <a:chExt cx="795337" cy="800100"/>
          </a:xfrm>
        </p:grpSpPr>
        <p:sp>
          <p:nvSpPr>
            <p:cNvPr id="57356" name="Oval 21"/>
            <p:cNvSpPr>
              <a:spLocks noChangeArrowheads="1"/>
            </p:cNvSpPr>
            <p:nvPr/>
          </p:nvSpPr>
          <p:spPr bwMode="auto">
            <a:xfrm>
              <a:off x="3548063" y="2533650"/>
              <a:ext cx="795337" cy="790575"/>
            </a:xfrm>
            <a:prstGeom prst="ellipse">
              <a:avLst/>
            </a:prstGeom>
            <a:solidFill>
              <a:schemeClr val="accent1">
                <a:alpha val="50195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357" name="Oval 24"/>
            <p:cNvSpPr>
              <a:spLocks noChangeArrowheads="1"/>
            </p:cNvSpPr>
            <p:nvPr/>
          </p:nvSpPr>
          <p:spPr bwMode="auto">
            <a:xfrm>
              <a:off x="3548063" y="2524125"/>
              <a:ext cx="795337" cy="790575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" name="Group 8"/>
          <p:cNvGrpSpPr>
            <a:grpSpLocks noChangeAspect="1"/>
          </p:cNvGrpSpPr>
          <p:nvPr/>
        </p:nvGrpSpPr>
        <p:grpSpPr bwMode="auto">
          <a:xfrm>
            <a:off x="3962400" y="3105150"/>
            <a:ext cx="396875" cy="400050"/>
            <a:chOff x="3548063" y="2524125"/>
            <a:chExt cx="795337" cy="800100"/>
          </a:xfrm>
        </p:grpSpPr>
        <p:sp>
          <p:nvSpPr>
            <p:cNvPr id="57354" name="Oval 21"/>
            <p:cNvSpPr>
              <a:spLocks noChangeArrowheads="1"/>
            </p:cNvSpPr>
            <p:nvPr/>
          </p:nvSpPr>
          <p:spPr bwMode="auto">
            <a:xfrm>
              <a:off x="3548063" y="2533650"/>
              <a:ext cx="795337" cy="790575"/>
            </a:xfrm>
            <a:prstGeom prst="ellipse">
              <a:avLst/>
            </a:prstGeom>
            <a:solidFill>
              <a:schemeClr val="accent1">
                <a:alpha val="50195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355" name="Oval 24"/>
            <p:cNvSpPr>
              <a:spLocks noChangeArrowheads="1"/>
            </p:cNvSpPr>
            <p:nvPr/>
          </p:nvSpPr>
          <p:spPr bwMode="auto">
            <a:xfrm>
              <a:off x="3548063" y="2524125"/>
              <a:ext cx="795337" cy="790575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4" name="Group 11"/>
          <p:cNvGrpSpPr>
            <a:grpSpLocks/>
          </p:cNvGrpSpPr>
          <p:nvPr/>
        </p:nvGrpSpPr>
        <p:grpSpPr bwMode="auto">
          <a:xfrm>
            <a:off x="2971800" y="2133600"/>
            <a:ext cx="2386013" cy="2378529"/>
            <a:chOff x="3548063" y="2524125"/>
            <a:chExt cx="795337" cy="792843"/>
          </a:xfrm>
        </p:grpSpPr>
        <p:sp>
          <p:nvSpPr>
            <p:cNvPr id="57352" name="Oval 21"/>
            <p:cNvSpPr>
              <a:spLocks noChangeArrowheads="1"/>
            </p:cNvSpPr>
            <p:nvPr/>
          </p:nvSpPr>
          <p:spPr bwMode="auto">
            <a:xfrm>
              <a:off x="3548063" y="2526393"/>
              <a:ext cx="795337" cy="790575"/>
            </a:xfrm>
            <a:prstGeom prst="ellipse">
              <a:avLst/>
            </a:prstGeom>
            <a:solidFill>
              <a:schemeClr val="accent1">
                <a:alpha val="50195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353" name="Oval 24"/>
            <p:cNvSpPr>
              <a:spLocks noChangeArrowheads="1"/>
            </p:cNvSpPr>
            <p:nvPr/>
          </p:nvSpPr>
          <p:spPr bwMode="auto">
            <a:xfrm>
              <a:off x="3548063" y="2524125"/>
              <a:ext cx="795337" cy="790575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57346" name="Rectangle 12"/>
          <p:cNvSpPr>
            <a:spLocks noGrp="1" noChangeArrowheads="1"/>
          </p:cNvSpPr>
          <p:nvPr>
            <p:ph type="body" idx="1"/>
          </p:nvPr>
        </p:nvSpPr>
        <p:spPr>
          <a:xfrm>
            <a:off x="685800" y="1447800"/>
            <a:ext cx="7772400" cy="5029200"/>
          </a:xfrm>
        </p:spPr>
        <p:txBody>
          <a:bodyPr>
            <a:normAutofit fontScale="85000" lnSpcReduction="10000"/>
          </a:bodyPr>
          <a:lstStyle/>
          <a:p>
            <a:pPr>
              <a:buFontTx/>
              <a:buNone/>
            </a:pPr>
            <a:r>
              <a:rPr lang="en-US" dirty="0"/>
              <a:t>Suppose you’re looking for corners</a:t>
            </a:r>
          </a:p>
          <a:p>
            <a:pPr>
              <a:buFontTx/>
              <a:buNone/>
            </a:pPr>
            <a:endParaRPr lang="en-US" dirty="0"/>
          </a:p>
          <a:p>
            <a:pPr>
              <a:buFontTx/>
              <a:buNone/>
            </a:pPr>
            <a:endParaRPr lang="en-US" dirty="0"/>
          </a:p>
          <a:p>
            <a:pPr>
              <a:buFontTx/>
              <a:buNone/>
            </a:pPr>
            <a:endParaRPr lang="en-US" dirty="0"/>
          </a:p>
          <a:p>
            <a:pPr>
              <a:buFontTx/>
              <a:buNone/>
            </a:pPr>
            <a:endParaRPr lang="en-US" dirty="0"/>
          </a:p>
          <a:p>
            <a:pPr>
              <a:buFontTx/>
              <a:buNone/>
            </a:pPr>
            <a:endParaRPr lang="en-US" dirty="0"/>
          </a:p>
          <a:p>
            <a:pPr>
              <a:buFontTx/>
              <a:buNone/>
            </a:pPr>
            <a:endParaRPr lang="en-US" dirty="0"/>
          </a:p>
          <a:p>
            <a:pPr>
              <a:buFontTx/>
              <a:buNone/>
            </a:pPr>
            <a:endParaRPr lang="en-US" dirty="0"/>
          </a:p>
          <a:p>
            <a:pPr>
              <a:buFontTx/>
              <a:buNone/>
            </a:pPr>
            <a:r>
              <a:rPr lang="en-US" dirty="0"/>
              <a:t>Key idea:  find scale that gives local maximum of </a:t>
            </a:r>
            <a:r>
              <a:rPr lang="en-US" i="1" dirty="0"/>
              <a:t>f</a:t>
            </a:r>
          </a:p>
          <a:p>
            <a:pPr lvl="1"/>
            <a:r>
              <a:rPr lang="en-US" dirty="0"/>
              <a:t>in both position and scale</a:t>
            </a:r>
          </a:p>
          <a:p>
            <a:pPr lvl="1"/>
            <a:r>
              <a:rPr lang="en-US" dirty="0"/>
              <a:t>One definition of </a:t>
            </a:r>
            <a:r>
              <a:rPr lang="en-US" i="1" dirty="0"/>
              <a:t>f</a:t>
            </a:r>
            <a:r>
              <a:rPr lang="en-US" dirty="0"/>
              <a:t>: the Harris operator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08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0902" name="Text Box 11"/>
          <p:cNvSpPr txBox="1">
            <a:spLocks noChangeArrowheads="1"/>
          </p:cNvSpPr>
          <p:nvPr/>
        </p:nvSpPr>
        <p:spPr bwMode="auto">
          <a:xfrm>
            <a:off x="3886200" y="6553200"/>
            <a:ext cx="31242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sz="1600" b="0">
                <a:solidFill>
                  <a:schemeClr val="bg1"/>
                </a:solidFill>
                <a:latin typeface="Arial" charset="0"/>
              </a:rPr>
              <a:t>Slide from Tinne Tuytelaars</a:t>
            </a:r>
          </a:p>
        </p:txBody>
      </p:sp>
      <p:sp>
        <p:nvSpPr>
          <p:cNvPr id="80903" name="Text Box 7"/>
          <p:cNvSpPr txBox="1">
            <a:spLocks noChangeArrowheads="1"/>
          </p:cNvSpPr>
          <p:nvPr/>
        </p:nvSpPr>
        <p:spPr bwMode="auto">
          <a:xfrm>
            <a:off x="5410200" y="1219200"/>
            <a:ext cx="31242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b="0">
                <a:solidFill>
                  <a:schemeClr val="bg1"/>
                </a:solidFill>
                <a:latin typeface="Arial" charset="0"/>
              </a:rPr>
              <a:t>Lindeberg et al, 1996</a:t>
            </a:r>
          </a:p>
        </p:txBody>
      </p:sp>
      <p:pic>
        <p:nvPicPr>
          <p:cNvPr id="80907" name="Picture 1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528638" y="-914400"/>
            <a:ext cx="10201276" cy="814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0908" name="Text Box 14"/>
          <p:cNvSpPr txBox="1">
            <a:spLocks noChangeArrowheads="1"/>
          </p:cNvSpPr>
          <p:nvPr/>
        </p:nvSpPr>
        <p:spPr bwMode="auto">
          <a:xfrm>
            <a:off x="3733800" y="6553200"/>
            <a:ext cx="28194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sz="1600" b="0">
                <a:solidFill>
                  <a:schemeClr val="bg1"/>
                </a:solidFill>
                <a:latin typeface="Arial" charset="0"/>
              </a:rPr>
              <a:t>Slide from Tinne Tuytelaars</a:t>
            </a:r>
          </a:p>
        </p:txBody>
      </p:sp>
      <p:sp>
        <p:nvSpPr>
          <p:cNvPr id="80910" name="Text Box 14"/>
          <p:cNvSpPr txBox="1">
            <a:spLocks noChangeArrowheads="1"/>
          </p:cNvSpPr>
          <p:nvPr/>
        </p:nvSpPr>
        <p:spPr bwMode="auto">
          <a:xfrm>
            <a:off x="5791200" y="1219200"/>
            <a:ext cx="28194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sz="2000" b="0" dirty="0" err="1">
                <a:solidFill>
                  <a:schemeClr val="bg1"/>
                </a:solidFill>
                <a:latin typeface="Arial" charset="0"/>
              </a:rPr>
              <a:t>Lindeberg</a:t>
            </a:r>
            <a:r>
              <a:rPr lang="en-US" sz="2000" b="0" dirty="0">
                <a:solidFill>
                  <a:schemeClr val="bg1"/>
                </a:solidFill>
                <a:latin typeface="Arial" charset="0"/>
              </a:rPr>
              <a:t> et al., 1996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9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909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528638" y="-914400"/>
            <a:ext cx="10201276" cy="814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19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26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528638" y="-914400"/>
            <a:ext cx="10201276" cy="814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Szeliski: 4.1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29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2949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528638" y="-914400"/>
            <a:ext cx="10201276" cy="814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01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0116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528638" y="-914400"/>
            <a:ext cx="10201276" cy="814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11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1140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528638" y="-914400"/>
            <a:ext cx="10201276" cy="814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21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64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528638" y="-914400"/>
            <a:ext cx="10201276" cy="814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31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3188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528638" y="-914400"/>
            <a:ext cx="10201276" cy="814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Instead of computing </a:t>
            </a:r>
            <a:r>
              <a:rPr lang="en-US" i="1" dirty="0"/>
              <a:t>f</a:t>
            </a:r>
            <a:r>
              <a:rPr lang="en-US" dirty="0"/>
              <a:t> for larger and larger windows, we can implement using a fixed window size with a Gaussian pyramid</a:t>
            </a:r>
          </a:p>
        </p:txBody>
      </p:sp>
      <p:pic>
        <p:nvPicPr>
          <p:cNvPr id="2252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3352800"/>
            <a:ext cx="3810000" cy="30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95800" y="3352800"/>
            <a:ext cx="1905000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29400" y="3352800"/>
            <a:ext cx="9525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772400" y="3352800"/>
            <a:ext cx="457200" cy="365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Rectangle 10"/>
          <p:cNvSpPr/>
          <p:nvPr/>
        </p:nvSpPr>
        <p:spPr>
          <a:xfrm>
            <a:off x="1262742" y="4060372"/>
            <a:ext cx="272144" cy="272144"/>
          </a:xfrm>
          <a:prstGeom prst="rect">
            <a:avLst/>
          </a:prstGeom>
          <a:noFill/>
          <a:ln w="53975">
            <a:solidFill>
              <a:srgbClr val="FFC000"/>
            </a:solidFill>
          </a:ln>
          <a:effectLst>
            <a:outerShdw blurRad="127000" sx="124000" sy="124000" algn="ctr" rotWithShape="0">
              <a:prstClr val="black">
                <a:alpha val="9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4844142" y="3635828"/>
            <a:ext cx="272144" cy="272144"/>
          </a:xfrm>
          <a:prstGeom prst="rect">
            <a:avLst/>
          </a:prstGeom>
          <a:noFill/>
          <a:ln w="53975">
            <a:solidFill>
              <a:srgbClr val="FFC000"/>
            </a:solidFill>
          </a:ln>
          <a:effectLst>
            <a:outerShdw blurRad="127000" sx="124000" sy="124000" algn="ctr" rotWithShape="0">
              <a:prstClr val="black">
                <a:alpha val="9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6738256" y="3450770"/>
            <a:ext cx="272144" cy="272144"/>
          </a:xfrm>
          <a:prstGeom prst="rect">
            <a:avLst/>
          </a:prstGeom>
          <a:noFill/>
          <a:ln w="53975">
            <a:solidFill>
              <a:srgbClr val="FFC000"/>
            </a:solidFill>
          </a:ln>
          <a:effectLst>
            <a:outerShdw blurRad="127000" sx="124000" sy="124000" algn="ctr" rotWithShape="0">
              <a:prstClr val="black">
                <a:alpha val="9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7739742" y="3352800"/>
            <a:ext cx="272144" cy="272144"/>
          </a:xfrm>
          <a:prstGeom prst="rect">
            <a:avLst/>
          </a:prstGeom>
          <a:noFill/>
          <a:ln w="53975">
            <a:solidFill>
              <a:srgbClr val="FFC000"/>
            </a:solidFill>
          </a:ln>
          <a:effectLst>
            <a:outerShdw blurRad="127000" sx="124000" sy="124000" algn="ctr" rotWithShape="0">
              <a:prstClr val="black">
                <a:alpha val="9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4876800" y="5334000"/>
            <a:ext cx="3505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(sometimes need to create in-between levels, e.g. a ¾-size image)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/>
              <a:t>Feature extraction: Corners and blobs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2532" name="Picture 5" descr="Sunflowers2_circles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22800" y="1727200"/>
            <a:ext cx="4140200" cy="4140200"/>
          </a:xfrm>
          <a:prstGeom prst="rect">
            <a:avLst/>
          </a:prstGeom>
          <a:noFill/>
          <a:ln w="6350">
            <a:solidFill>
              <a:schemeClr val="bg1"/>
            </a:solidFill>
            <a:miter lim="800000"/>
            <a:headEnd/>
            <a:tailEnd/>
          </a:ln>
        </p:spPr>
      </p:pic>
      <p:pic>
        <p:nvPicPr>
          <p:cNvPr id="22533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81000" y="1682750"/>
            <a:ext cx="4092575" cy="418465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256370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common definition of </a:t>
            </a:r>
            <a:r>
              <a:rPr lang="en-US" i="1" dirty="0"/>
              <a:t>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762000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i="1" dirty="0" err="1"/>
              <a:t>Laplacian</a:t>
            </a:r>
            <a:r>
              <a:rPr lang="en-US" i="1" dirty="0"/>
              <a:t> of Gaussian </a:t>
            </a:r>
            <a:r>
              <a:rPr lang="en-US" dirty="0"/>
              <a:t>(</a:t>
            </a:r>
            <a:r>
              <a:rPr lang="en-US" i="1" dirty="0" err="1"/>
              <a:t>LoG</a:t>
            </a:r>
            <a:r>
              <a:rPr lang="en-US" dirty="0"/>
              <a:t>) </a:t>
            </a:r>
            <a:endParaRPr lang="en-US" i="1" dirty="0"/>
          </a:p>
        </p:txBody>
      </p:sp>
      <p:pic>
        <p:nvPicPr>
          <p:cNvPr id="4" name="Picture 5" descr="log_color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93351" y="2374495"/>
            <a:ext cx="3414098" cy="25605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6" descr="lo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194976" y="2752046"/>
            <a:ext cx="1707048" cy="1707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6" name="Object 7"/>
          <p:cNvGraphicFramePr>
            <a:graphicFrameLocks noChangeAspect="1"/>
          </p:cNvGraphicFramePr>
          <p:nvPr/>
        </p:nvGraphicFramePr>
        <p:xfrm>
          <a:off x="762000" y="5105400"/>
          <a:ext cx="2970212" cy="11946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4301" name="Equation" r:id="rId5" imgW="1104840" imgH="444240" progId="Equation.3">
                  <p:embed/>
                </p:oleObj>
              </mc:Choice>
              <mc:Fallback>
                <p:oleObj name="Equation" r:id="rId5" imgW="1104840" imgH="44424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5105400"/>
                        <a:ext cx="2970212" cy="119467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4191000" y="5221069"/>
            <a:ext cx="49529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(very similar to a Difference of Gaussians (</a:t>
            </a:r>
            <a:r>
              <a:rPr lang="en-US" dirty="0" err="1"/>
              <a:t>DoG</a:t>
            </a:r>
            <a:r>
              <a:rPr lang="en-US" dirty="0"/>
              <a:t>) – i.e. a Gaussian minus a slightly smaller Gaussian)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Laplacian</a:t>
            </a:r>
            <a:r>
              <a:rPr lang="en-US" dirty="0"/>
              <a:t> of Gaussian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523998"/>
            <a:ext cx="8229600" cy="5257800"/>
          </a:xfrm>
        </p:spPr>
        <p:txBody>
          <a:bodyPr>
            <a:normAutofit/>
          </a:bodyPr>
          <a:lstStyle/>
          <a:p>
            <a:r>
              <a:rPr lang="en-US" dirty="0"/>
              <a:t>“Blob” detector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Find maxima </a:t>
            </a:r>
            <a:r>
              <a:rPr lang="en-US" i="1" dirty="0"/>
              <a:t>and minima</a:t>
            </a:r>
            <a:r>
              <a:rPr lang="en-US" dirty="0"/>
              <a:t> of </a:t>
            </a:r>
            <a:r>
              <a:rPr lang="en-US" dirty="0" err="1"/>
              <a:t>LoG</a:t>
            </a:r>
            <a:r>
              <a:rPr lang="en-US" dirty="0"/>
              <a:t> operator in space and scale</a:t>
            </a:r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343400" y="3581400"/>
            <a:ext cx="360764" cy="3607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6306" name="Picture 2" descr="C:\snavely\work\teaching\09Fa-CS6610\lectures\lec03\butterfly_bw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" y="2438401"/>
            <a:ext cx="3581400" cy="2590940"/>
          </a:xfrm>
          <a:prstGeom prst="rect">
            <a:avLst/>
          </a:prstGeom>
          <a:noFill/>
        </p:spPr>
      </p:pic>
      <p:pic>
        <p:nvPicPr>
          <p:cNvPr id="226307" name="Picture 3" descr="C:\snavely\work\teaching\09Fa-CS6610\lectures\lec03\b_l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257800" y="2438400"/>
            <a:ext cx="3581400" cy="259094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3823079" y="3333374"/>
            <a:ext cx="74892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latin typeface="Times New Roman" pitchFamily="18" charset="0"/>
                <a:cs typeface="Times New Roman" pitchFamily="18" charset="0"/>
              </a:rPr>
              <a:t>*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735286" y="3407228"/>
            <a:ext cx="4138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cs typeface="Times New Roman" pitchFamily="18" charset="0"/>
              </a:rPr>
              <a:t>=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rot="16200000" flipV="1">
            <a:off x="6509656" y="4909456"/>
            <a:ext cx="522516" cy="17417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477000" y="5203372"/>
            <a:ext cx="11203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maximum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934200" y="1752600"/>
            <a:ext cx="891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minima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 rot="5400000">
            <a:off x="6057900" y="2095500"/>
            <a:ext cx="1295400" cy="12192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rot="16200000" flipH="1">
            <a:off x="7081158" y="2552700"/>
            <a:ext cx="1219200" cy="2286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Scale selection</a:t>
            </a:r>
          </a:p>
        </p:txBody>
      </p:sp>
      <p:sp>
        <p:nvSpPr>
          <p:cNvPr id="471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Char char="•"/>
            </a:pPr>
            <a:r>
              <a:rPr lang="en-US"/>
              <a:t>At what scale does the Laplacian achieve a maximum response for a binary circle of radius r?</a:t>
            </a:r>
          </a:p>
        </p:txBody>
      </p:sp>
      <p:sp>
        <p:nvSpPr>
          <p:cNvPr id="47108" name="Rectangle 7"/>
          <p:cNvSpPr>
            <a:spLocks noChangeArrowheads="1"/>
          </p:cNvSpPr>
          <p:nvPr/>
        </p:nvSpPr>
        <p:spPr bwMode="auto">
          <a:xfrm>
            <a:off x="457200" y="3505200"/>
            <a:ext cx="2362200" cy="2209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7109" name="Oval 8"/>
          <p:cNvSpPr>
            <a:spLocks noChangeArrowheads="1"/>
          </p:cNvSpPr>
          <p:nvPr/>
        </p:nvSpPr>
        <p:spPr bwMode="auto">
          <a:xfrm>
            <a:off x="990600" y="3962400"/>
            <a:ext cx="1295400" cy="12954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7110" name="Line 13"/>
          <p:cNvSpPr>
            <a:spLocks noChangeShapeType="1"/>
          </p:cNvSpPr>
          <p:nvPr/>
        </p:nvSpPr>
        <p:spPr bwMode="auto">
          <a:xfrm>
            <a:off x="1676400" y="4572000"/>
            <a:ext cx="609600" cy="0"/>
          </a:xfrm>
          <a:prstGeom prst="line">
            <a:avLst/>
          </a:prstGeom>
          <a:noFill/>
          <a:ln w="2540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7111" name="Text Box 14"/>
          <p:cNvSpPr txBox="1">
            <a:spLocks noChangeArrowheads="1"/>
          </p:cNvSpPr>
          <p:nvPr/>
        </p:nvSpPr>
        <p:spPr bwMode="auto">
          <a:xfrm>
            <a:off x="1752600" y="4495800"/>
            <a:ext cx="303213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i="1">
                <a:solidFill>
                  <a:srgbClr val="FFFF00"/>
                </a:solidFill>
              </a:rPr>
              <a:t>r</a:t>
            </a:r>
          </a:p>
        </p:txBody>
      </p:sp>
      <p:sp>
        <p:nvSpPr>
          <p:cNvPr id="47112" name="Text Box 19"/>
          <p:cNvSpPr txBox="1">
            <a:spLocks noChangeArrowheads="1"/>
          </p:cNvSpPr>
          <p:nvPr/>
        </p:nvSpPr>
        <p:spPr bwMode="auto">
          <a:xfrm>
            <a:off x="1295400" y="5791200"/>
            <a:ext cx="8064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/>
              <a:t>image</a:t>
            </a:r>
          </a:p>
        </p:txBody>
      </p:sp>
      <p:pic>
        <p:nvPicPr>
          <p:cNvPr id="47113" name="Picture 4" descr="log_color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10200" y="3352800"/>
            <a:ext cx="3276600" cy="245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7114" name="Picture 5" descr="lo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429000" y="3581400"/>
            <a:ext cx="2057400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7115" name="Text Box 19"/>
          <p:cNvSpPr txBox="1">
            <a:spLocks noChangeArrowheads="1"/>
          </p:cNvSpPr>
          <p:nvPr/>
        </p:nvSpPr>
        <p:spPr bwMode="auto">
          <a:xfrm>
            <a:off x="5181600" y="5791200"/>
            <a:ext cx="117157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/>
              <a:t>Laplacian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AA67C81-F4F0-4C7C-A868-4CCCE22A7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264170EC-DA82-4AAA-B8AF-53F23E7FFE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Project 1 artifact due tonight at 11:59pm</a:t>
            </a:r>
          </a:p>
          <a:p>
            <a:r>
              <a:rPr lang="en-US" dirty="0"/>
              <a:t>Project 2 will be out next week</a:t>
            </a:r>
          </a:p>
          <a:p>
            <a:pPr lvl="1"/>
            <a:r>
              <a:rPr lang="en-US" dirty="0"/>
              <a:t>To be done in groups of 2 (please start forming your teams)</a:t>
            </a:r>
          </a:p>
        </p:txBody>
      </p:sp>
    </p:spTree>
    <p:extLst>
      <p:ext uri="{BB962C8B-B14F-4D97-AF65-F5344CB8AC3E}">
        <p14:creationId xmlns:p14="http://schemas.microsoft.com/office/powerpoint/2010/main" val="646358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Characteristic scale</a:t>
            </a:r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Char char="•"/>
            </a:pPr>
            <a:r>
              <a:rPr lang="en-US"/>
              <a:t>We define the characteristic scale as the scale that produces peak of Laplacian response</a:t>
            </a:r>
          </a:p>
        </p:txBody>
      </p:sp>
      <p:pic>
        <p:nvPicPr>
          <p:cNvPr id="48137" name="Picture 15" descr="scale_selection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05000" y="2717800"/>
            <a:ext cx="5486400" cy="276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8138" name="Oval 8"/>
          <p:cNvSpPr>
            <a:spLocks noChangeArrowheads="1"/>
          </p:cNvSpPr>
          <p:nvPr/>
        </p:nvSpPr>
        <p:spPr bwMode="auto">
          <a:xfrm>
            <a:off x="2855042" y="3552560"/>
            <a:ext cx="867697" cy="842136"/>
          </a:xfrm>
          <a:prstGeom prst="ellipse">
            <a:avLst/>
          </a:prstGeom>
          <a:noFill/>
          <a:ln w="38100">
            <a:solidFill>
              <a:srgbClr val="FFFF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8133" name="Line 10"/>
          <p:cNvSpPr>
            <a:spLocks noChangeShapeType="1"/>
          </p:cNvSpPr>
          <p:nvPr/>
        </p:nvSpPr>
        <p:spPr bwMode="auto">
          <a:xfrm flipH="1" flipV="1">
            <a:off x="3352800" y="4433888"/>
            <a:ext cx="990600" cy="1357312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48134" name="Line 11"/>
          <p:cNvSpPr>
            <a:spLocks noChangeShapeType="1"/>
          </p:cNvSpPr>
          <p:nvPr/>
        </p:nvSpPr>
        <p:spPr bwMode="auto">
          <a:xfrm flipV="1">
            <a:off x="6400799" y="5334000"/>
            <a:ext cx="76199" cy="457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48135" name="Text Box 12"/>
          <p:cNvSpPr txBox="1">
            <a:spLocks noChangeArrowheads="1"/>
          </p:cNvSpPr>
          <p:nvPr/>
        </p:nvSpPr>
        <p:spPr bwMode="auto">
          <a:xfrm>
            <a:off x="4419600" y="5715000"/>
            <a:ext cx="19812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dirty="0"/>
              <a:t>characteristic scale</a:t>
            </a:r>
          </a:p>
        </p:txBody>
      </p:sp>
      <p:sp>
        <p:nvSpPr>
          <p:cNvPr id="48136" name="Rectangle 17"/>
          <p:cNvSpPr>
            <a:spLocks noChangeArrowheads="1"/>
          </p:cNvSpPr>
          <p:nvPr/>
        </p:nvSpPr>
        <p:spPr bwMode="auto">
          <a:xfrm>
            <a:off x="457200" y="6156325"/>
            <a:ext cx="830580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eaLnBrk="1" hangingPunct="1"/>
            <a:r>
              <a:rPr lang="en-US" sz="2000" dirty="0"/>
              <a:t>T. </a:t>
            </a:r>
            <a:r>
              <a:rPr lang="en-US" sz="2000" dirty="0" err="1"/>
              <a:t>Lindeberg</a:t>
            </a:r>
            <a:r>
              <a:rPr lang="en-US" sz="2000" dirty="0"/>
              <a:t> (1998). </a:t>
            </a:r>
            <a:r>
              <a:rPr lang="en-US" sz="2000" dirty="0">
                <a:hlinkClick r:id="rId4" tooltip="http://www.nada.kth.se/cvap/abstracts/cvap198.html"/>
              </a:rPr>
              <a:t>"Feature detection with automatic scale selection."</a:t>
            </a:r>
            <a:r>
              <a:rPr lang="en-US" sz="2000" dirty="0"/>
              <a:t> </a:t>
            </a:r>
            <a:r>
              <a:rPr lang="en-US" sz="2000" i="1" dirty="0"/>
              <a:t>International Journal of Computer Vision</a:t>
            </a:r>
            <a:r>
              <a:rPr lang="en-US" sz="2000" dirty="0"/>
              <a:t> </a:t>
            </a:r>
            <a:r>
              <a:rPr lang="en-US" sz="2000" b="1" dirty="0"/>
              <a:t>30</a:t>
            </a:r>
            <a:r>
              <a:rPr lang="en-US" sz="2000" dirty="0"/>
              <a:t> (2): pp 77--116.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138" grpId="0" animBg="1"/>
      <p:bldP spid="48133" grpId="0" animBg="1"/>
      <p:bldP spid="48134" grpId="0" animBg="1"/>
      <p:bldP spid="4813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Title 1"/>
          <p:cNvSpPr>
            <a:spLocks noGrp="1"/>
          </p:cNvSpPr>
          <p:nvPr>
            <p:ph type="title"/>
          </p:nvPr>
        </p:nvSpPr>
        <p:spPr>
          <a:xfrm>
            <a:off x="76200" y="76200"/>
            <a:ext cx="8839200" cy="11430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3600" dirty="0">
                <a:ea typeface="+mj-ea"/>
              </a:rPr>
              <a:t>Find local maxima in 3D position-scale space</a:t>
            </a:r>
            <a:endParaRPr lang="de-CH" sz="3600" dirty="0">
              <a:ea typeface="+mj-ea"/>
            </a:endParaRPr>
          </a:p>
        </p:txBody>
      </p:sp>
      <p:sp>
        <p:nvSpPr>
          <p:cNvPr id="16390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K. Grauman, B. Leibe</a:t>
            </a:r>
          </a:p>
        </p:txBody>
      </p:sp>
      <p:pic>
        <p:nvPicPr>
          <p:cNvPr id="261124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275" y="2930525"/>
            <a:ext cx="1681163" cy="144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61125" name="Group 6"/>
          <p:cNvGrpSpPr>
            <a:grpSpLocks/>
          </p:cNvGrpSpPr>
          <p:nvPr/>
        </p:nvGrpSpPr>
        <p:grpSpPr bwMode="auto">
          <a:xfrm>
            <a:off x="2484438" y="1163638"/>
            <a:ext cx="3584575" cy="4924425"/>
            <a:chOff x="2211388" y="1700213"/>
            <a:chExt cx="3584575" cy="4924425"/>
          </a:xfrm>
        </p:grpSpPr>
        <p:pic>
          <p:nvPicPr>
            <p:cNvPr id="261133" name="Picture 6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0413" y="5665788"/>
              <a:ext cx="1225550" cy="958850"/>
            </a:xfrm>
            <a:prstGeom prst="rect">
              <a:avLst/>
            </a:prstGeom>
            <a:noFill/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1134" name="Picture 7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0413" y="4664075"/>
              <a:ext cx="1225550" cy="960438"/>
            </a:xfrm>
            <a:prstGeom prst="rect">
              <a:avLst/>
            </a:prstGeom>
            <a:noFill/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1135" name="Picture 8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0413" y="3681413"/>
              <a:ext cx="1225550" cy="958850"/>
            </a:xfrm>
            <a:prstGeom prst="rect">
              <a:avLst/>
            </a:prstGeom>
            <a:noFill/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1136" name="Picture 9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0413" y="2684463"/>
              <a:ext cx="1225550" cy="960437"/>
            </a:xfrm>
            <a:prstGeom prst="rect">
              <a:avLst/>
            </a:prstGeom>
            <a:noFill/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1137" name="Picture 10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0413" y="1700213"/>
              <a:ext cx="1225550" cy="960437"/>
            </a:xfrm>
            <a:prstGeom prst="rect">
              <a:avLst/>
            </a:prstGeom>
            <a:noFill/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aphicFrame>
          <p:nvGraphicFramePr>
            <p:cNvPr id="261138" name="Object 2"/>
            <p:cNvGraphicFramePr>
              <a:graphicFrameLocks noChangeAspect="1"/>
            </p:cNvGraphicFramePr>
            <p:nvPr/>
          </p:nvGraphicFramePr>
          <p:xfrm>
            <a:off x="2211388" y="3933825"/>
            <a:ext cx="1712912" cy="4175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3493" name="Equation" r:id="rId10" imgW="990170" imgH="241195" progId="Equation.3">
                    <p:embed/>
                  </p:oleObj>
                </mc:Choice>
                <mc:Fallback>
                  <p:oleObj name="Equation" r:id="rId10" imgW="990170" imgH="241195" progId="Equation.3">
                    <p:embed/>
                    <p:pic>
                      <p:nvPicPr>
                        <p:cNvPr id="261138" name="Object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11388" y="3933825"/>
                          <a:ext cx="1712912" cy="41751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61139" name="Text Box 12"/>
            <p:cNvSpPr txBox="1">
              <a:spLocks noChangeArrowheads="1"/>
            </p:cNvSpPr>
            <p:nvPr/>
          </p:nvSpPr>
          <p:spPr bwMode="auto">
            <a:xfrm>
              <a:off x="3959225" y="5972175"/>
              <a:ext cx="433388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Arial" charset="0"/>
                  <a:ea typeface="ＭＳ Ｐゴシック" charset="0"/>
                  <a:cs typeface="Arial" charset="0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pl-PL" sz="1800" b="1" i="1">
                  <a:solidFill>
                    <a:srgbClr val="000000"/>
                  </a:solidFill>
                  <a:latin typeface="Symbol" charset="0"/>
                </a:rPr>
                <a:t>s</a:t>
              </a:r>
              <a:endParaRPr lang="en-US" sz="1800" b="1" i="1">
                <a:solidFill>
                  <a:srgbClr val="000000"/>
                </a:solidFill>
                <a:latin typeface="Symbol" charset="0"/>
              </a:endParaRPr>
            </a:p>
          </p:txBody>
        </p:sp>
        <p:sp>
          <p:nvSpPr>
            <p:cNvPr id="261140" name="Text Box 13"/>
            <p:cNvSpPr txBox="1">
              <a:spLocks noChangeArrowheads="1"/>
            </p:cNvSpPr>
            <p:nvPr/>
          </p:nvSpPr>
          <p:spPr bwMode="auto">
            <a:xfrm>
              <a:off x="3959225" y="4964113"/>
              <a:ext cx="433388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Arial" charset="0"/>
                  <a:ea typeface="ＭＳ Ｐゴシック" charset="0"/>
                  <a:cs typeface="Arial" charset="0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pl-PL" sz="1800" b="1" i="1">
                  <a:solidFill>
                    <a:srgbClr val="000000"/>
                  </a:solidFill>
                  <a:latin typeface="Symbol" charset="0"/>
                </a:rPr>
                <a:t>s</a:t>
              </a:r>
              <a:r>
                <a:rPr lang="pl-PL" sz="1800" b="1" i="1" baseline="30000">
                  <a:solidFill>
                    <a:srgbClr val="000000"/>
                  </a:solidFill>
                  <a:latin typeface="Symbol" charset="0"/>
                </a:rPr>
                <a:t>2</a:t>
              </a:r>
              <a:endParaRPr lang="en-US" sz="1800" b="1" i="1" baseline="30000">
                <a:solidFill>
                  <a:srgbClr val="000000"/>
                </a:solidFill>
                <a:latin typeface="Symbol" charset="0"/>
              </a:endParaRPr>
            </a:p>
          </p:txBody>
        </p:sp>
        <p:sp>
          <p:nvSpPr>
            <p:cNvPr id="261141" name="Text Box 14"/>
            <p:cNvSpPr txBox="1">
              <a:spLocks noChangeArrowheads="1"/>
            </p:cNvSpPr>
            <p:nvPr/>
          </p:nvSpPr>
          <p:spPr bwMode="auto">
            <a:xfrm>
              <a:off x="3995738" y="4005263"/>
              <a:ext cx="433387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Arial" charset="0"/>
                  <a:ea typeface="ＭＳ Ｐゴシック" charset="0"/>
                  <a:cs typeface="Arial" charset="0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pl-PL" sz="1800" b="1" i="1">
                  <a:solidFill>
                    <a:srgbClr val="000000"/>
                  </a:solidFill>
                  <a:latin typeface="Symbol" charset="0"/>
                </a:rPr>
                <a:t>s</a:t>
              </a:r>
              <a:r>
                <a:rPr lang="pl-PL" sz="1800" b="1" i="1" baseline="30000">
                  <a:solidFill>
                    <a:srgbClr val="000000"/>
                  </a:solidFill>
                  <a:latin typeface="Symbol" charset="0"/>
                </a:rPr>
                <a:t>3</a:t>
              </a:r>
              <a:endParaRPr lang="en-US" sz="1800" b="1" i="1" baseline="30000">
                <a:solidFill>
                  <a:srgbClr val="000000"/>
                </a:solidFill>
                <a:latin typeface="Symbol" charset="0"/>
              </a:endParaRPr>
            </a:p>
          </p:txBody>
        </p:sp>
        <p:sp>
          <p:nvSpPr>
            <p:cNvPr id="261142" name="Text Box 15"/>
            <p:cNvSpPr txBox="1">
              <a:spLocks noChangeArrowheads="1"/>
            </p:cNvSpPr>
            <p:nvPr/>
          </p:nvSpPr>
          <p:spPr bwMode="auto">
            <a:xfrm>
              <a:off x="4030663" y="2997200"/>
              <a:ext cx="433387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Arial" charset="0"/>
                  <a:ea typeface="ＭＳ Ｐゴシック" charset="0"/>
                  <a:cs typeface="Arial" charset="0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pl-PL" sz="1800" b="1" i="1">
                  <a:solidFill>
                    <a:srgbClr val="000000"/>
                  </a:solidFill>
                  <a:latin typeface="Symbol" charset="0"/>
                </a:rPr>
                <a:t>s</a:t>
              </a:r>
              <a:r>
                <a:rPr lang="pl-PL" sz="1800" b="1" i="1" baseline="30000">
                  <a:solidFill>
                    <a:srgbClr val="000000"/>
                  </a:solidFill>
                  <a:latin typeface="Symbol" charset="0"/>
                </a:rPr>
                <a:t>4</a:t>
              </a:r>
              <a:endParaRPr lang="en-US" sz="1800" b="1" i="1" baseline="30000">
                <a:solidFill>
                  <a:srgbClr val="000000"/>
                </a:solidFill>
                <a:latin typeface="Symbol" charset="0"/>
              </a:endParaRPr>
            </a:p>
          </p:txBody>
        </p:sp>
        <p:sp>
          <p:nvSpPr>
            <p:cNvPr id="261143" name="Text Box 16"/>
            <p:cNvSpPr txBox="1">
              <a:spLocks noChangeArrowheads="1"/>
            </p:cNvSpPr>
            <p:nvPr/>
          </p:nvSpPr>
          <p:spPr bwMode="auto">
            <a:xfrm>
              <a:off x="4067175" y="2024063"/>
              <a:ext cx="541338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Arial" charset="0"/>
                  <a:ea typeface="ＭＳ Ｐゴシック" charset="0"/>
                  <a:cs typeface="Arial" charset="0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pl-PL" sz="1800" b="1" i="1">
                  <a:solidFill>
                    <a:srgbClr val="000000"/>
                  </a:solidFill>
                  <a:latin typeface="Symbol" charset="0"/>
                </a:rPr>
                <a:t>s</a:t>
              </a:r>
              <a:r>
                <a:rPr lang="pl-PL" sz="1800" b="1" i="1" baseline="30000">
                  <a:solidFill>
                    <a:srgbClr val="000000"/>
                  </a:solidFill>
                  <a:latin typeface="Symbol" charset="0"/>
                </a:rPr>
                <a:t>5</a:t>
              </a:r>
              <a:endParaRPr lang="en-US" sz="1800" b="1" i="1" baseline="30000">
                <a:solidFill>
                  <a:srgbClr val="000000"/>
                </a:solidFill>
                <a:latin typeface="Symbol" charset="0"/>
              </a:endParaRPr>
            </a:p>
          </p:txBody>
        </p:sp>
        <p:sp>
          <p:nvSpPr>
            <p:cNvPr id="261144" name="Line 17"/>
            <p:cNvSpPr>
              <a:spLocks noChangeShapeType="1"/>
            </p:cNvSpPr>
            <p:nvPr/>
          </p:nvSpPr>
          <p:spPr bwMode="auto">
            <a:xfrm>
              <a:off x="3203575" y="4508500"/>
              <a:ext cx="755650" cy="1476375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1145" name="Line 18"/>
            <p:cNvSpPr>
              <a:spLocks noChangeShapeType="1"/>
            </p:cNvSpPr>
            <p:nvPr/>
          </p:nvSpPr>
          <p:spPr bwMode="auto">
            <a:xfrm>
              <a:off x="3384550" y="4437063"/>
              <a:ext cx="611188" cy="612775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1146" name="Line 19"/>
            <p:cNvSpPr>
              <a:spLocks noChangeShapeType="1"/>
            </p:cNvSpPr>
            <p:nvPr/>
          </p:nvSpPr>
          <p:spPr bwMode="auto">
            <a:xfrm>
              <a:off x="3779838" y="4149725"/>
              <a:ext cx="252412" cy="0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1147" name="Line 20"/>
            <p:cNvSpPr>
              <a:spLocks noChangeShapeType="1"/>
            </p:cNvSpPr>
            <p:nvPr/>
          </p:nvSpPr>
          <p:spPr bwMode="auto">
            <a:xfrm flipV="1">
              <a:off x="3384550" y="3249613"/>
              <a:ext cx="647700" cy="611187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1148" name="Line 21"/>
            <p:cNvSpPr>
              <a:spLocks noChangeShapeType="1"/>
            </p:cNvSpPr>
            <p:nvPr/>
          </p:nvSpPr>
          <p:spPr bwMode="auto">
            <a:xfrm flipV="1">
              <a:off x="3203575" y="2276475"/>
              <a:ext cx="900113" cy="1511300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61126" name="Group 23"/>
          <p:cNvGrpSpPr>
            <a:grpSpLocks/>
          </p:cNvGrpSpPr>
          <p:nvPr/>
        </p:nvGrpSpPr>
        <p:grpSpPr bwMode="auto">
          <a:xfrm>
            <a:off x="6140450" y="1560513"/>
            <a:ext cx="3013075" cy="2670175"/>
            <a:chOff x="5867400" y="2168526"/>
            <a:chExt cx="3013134" cy="2670173"/>
          </a:xfrm>
        </p:grpSpPr>
        <p:pic>
          <p:nvPicPr>
            <p:cNvPr id="261129" name="Picture 4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26284" y="2665412"/>
              <a:ext cx="2254250" cy="21732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61130" name="Line 22"/>
            <p:cNvSpPr>
              <a:spLocks noChangeShapeType="1"/>
            </p:cNvSpPr>
            <p:nvPr/>
          </p:nvSpPr>
          <p:spPr bwMode="auto">
            <a:xfrm>
              <a:off x="5867400" y="4113213"/>
              <a:ext cx="1174750" cy="293132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1131" name="Line 23"/>
            <p:cNvSpPr>
              <a:spLocks noChangeShapeType="1"/>
            </p:cNvSpPr>
            <p:nvPr/>
          </p:nvSpPr>
          <p:spPr bwMode="auto">
            <a:xfrm>
              <a:off x="5867400" y="3175795"/>
              <a:ext cx="1174750" cy="411162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1132" name="Line 24"/>
            <p:cNvSpPr>
              <a:spLocks noChangeShapeType="1"/>
            </p:cNvSpPr>
            <p:nvPr/>
          </p:nvSpPr>
          <p:spPr bwMode="auto">
            <a:xfrm>
              <a:off x="5867400" y="2168526"/>
              <a:ext cx="1174750" cy="547687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61127" name="Text Box 26"/>
          <p:cNvSpPr txBox="1">
            <a:spLocks noChangeArrowheads="1"/>
          </p:cNvSpPr>
          <p:nvPr/>
        </p:nvSpPr>
        <p:spPr bwMode="auto">
          <a:xfrm>
            <a:off x="7072313" y="5010150"/>
            <a:ext cx="1500187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pl-PL" sz="1800" b="1">
                <a:solidFill>
                  <a:srgbClr val="000000"/>
                </a:solidFill>
                <a:latin typeface="Calibri" charset="0"/>
                <a:sym typeface="Symbol" charset="0"/>
              </a:rPr>
              <a:t></a:t>
            </a:r>
            <a:r>
              <a:rPr lang="en-US" sz="1800" b="1">
                <a:solidFill>
                  <a:srgbClr val="000000"/>
                </a:solidFill>
                <a:latin typeface="Calibri" charset="0"/>
                <a:sym typeface="Symbol" charset="0"/>
              </a:rPr>
              <a:t> L</a:t>
            </a:r>
            <a:r>
              <a:rPr lang="pl-PL" sz="1800" b="1">
                <a:solidFill>
                  <a:srgbClr val="000000"/>
                </a:solidFill>
                <a:latin typeface="Calibri" charset="0"/>
              </a:rPr>
              <a:t>ist of</a:t>
            </a:r>
            <a:r>
              <a:rPr lang="en-US" sz="1800" b="1">
                <a:solidFill>
                  <a:srgbClr val="000000"/>
                </a:solidFill>
                <a:latin typeface="Calibri" charset="0"/>
              </a:rPr>
              <a:t>       </a:t>
            </a:r>
            <a:br>
              <a:rPr lang="en-US" sz="1800" b="1">
                <a:solidFill>
                  <a:srgbClr val="000000"/>
                </a:solidFill>
                <a:latin typeface="Calibri" charset="0"/>
              </a:rPr>
            </a:br>
            <a:r>
              <a:rPr lang="en-US" sz="1800" b="1" i="1">
                <a:solidFill>
                  <a:srgbClr val="000000"/>
                </a:solidFill>
                <a:latin typeface="Calibri" charset="0"/>
              </a:rPr>
              <a:t>    </a:t>
            </a:r>
            <a:r>
              <a:rPr lang="pl-PL" sz="1800" b="1" i="1">
                <a:solidFill>
                  <a:srgbClr val="000000"/>
                </a:solidFill>
                <a:latin typeface="Calibri" charset="0"/>
              </a:rPr>
              <a:t>(x, y, s)</a:t>
            </a:r>
            <a:endParaRPr lang="en-US" sz="1800" b="1" i="1">
              <a:solidFill>
                <a:srgbClr val="000000"/>
              </a:solidFill>
              <a:latin typeface="Calibri" charset="0"/>
            </a:endParaRPr>
          </a:p>
        </p:txBody>
      </p:sp>
      <p:pic>
        <p:nvPicPr>
          <p:cNvPr id="261128" name="Picture 27" descr="c-enhedg-laplap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338" y="4476750"/>
            <a:ext cx="1727200" cy="172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57607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Scale-space blob detector: Example</a:t>
            </a:r>
          </a:p>
        </p:txBody>
      </p:sp>
      <p:pic>
        <p:nvPicPr>
          <p:cNvPr id="227331" name="Picture 3" descr="C:\snavely\work\teaching\09Fa-CS6610\lectures\lec03\butterfly_bw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57400" y="1800225"/>
            <a:ext cx="5200650" cy="376237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Scale-space blob detector: Example</a:t>
            </a:r>
          </a:p>
        </p:txBody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62596" name="Picture 4" descr="pyramid_1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14438" y="1214438"/>
            <a:ext cx="6864350" cy="5148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62597" name="Picture 5" descr="pyramid_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214438" y="1214438"/>
            <a:ext cx="6864350" cy="5148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62598" name="Picture 6" descr="pyramid_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214438" y="1214438"/>
            <a:ext cx="6864350" cy="5148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62599" name="Picture 7" descr="pyramid_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214438" y="1214438"/>
            <a:ext cx="6864350" cy="5148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62600" name="Picture 8" descr="pyramid_4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214438" y="1214438"/>
            <a:ext cx="6864350" cy="5148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62601" name="Picture 9" descr="pyramid_5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214438" y="1214438"/>
            <a:ext cx="6864350" cy="5148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62602" name="Picture 10" descr="pyramid_6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1214438" y="1214438"/>
            <a:ext cx="6864350" cy="5148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62603" name="Picture 11" descr="pyramid_7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1214438" y="1214438"/>
            <a:ext cx="6864350" cy="5148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62604" name="Picture 12" descr="pyramid_8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1214438" y="1214438"/>
            <a:ext cx="6864350" cy="5148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62605" name="Picture 13" descr="pyramid_9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1214438" y="1214438"/>
            <a:ext cx="6864350" cy="5148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2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2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2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2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2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2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2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2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2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2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Scale-space blob detector: Example</a:t>
            </a:r>
          </a:p>
        </p:txBody>
      </p:sp>
      <p:pic>
        <p:nvPicPr>
          <p:cNvPr id="52227" name="Picture 4" descr="butterfly_circles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90738" y="1771650"/>
            <a:ext cx="5148262" cy="3714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creen Shot 2015-02-11 at 9.35.1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9144000" cy="5990897"/>
          </a:xfrm>
          <a:prstGeom prst="rect">
            <a:avLst/>
          </a:prstGeom>
        </p:spPr>
      </p:pic>
      <p:pic>
        <p:nvPicPr>
          <p:cNvPr id="5" name="Picture 4" descr="Screen Shot 2015-02-11 at 10.59.27 AM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2064738"/>
            <a:ext cx="1981200" cy="98326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209800" y="2133600"/>
            <a:ext cx="2590800" cy="9144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1E224ED3-A870-47D3-B1DF-E5C6688EBD09}"/>
              </a:ext>
            </a:extLst>
          </p:cNvPr>
          <p:cNvSpPr/>
          <p:nvPr/>
        </p:nvSpPr>
        <p:spPr>
          <a:xfrm>
            <a:off x="5447778" y="5968652"/>
            <a:ext cx="1143000" cy="228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4BE1CC37-26D7-4FDD-A441-B7146C971C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822" y="5329301"/>
            <a:ext cx="4572778" cy="95922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12C9F99C-200B-4ABE-9F7E-DBFCC486361C}"/>
              </a:ext>
            </a:extLst>
          </p:cNvPr>
          <p:cNvSpPr/>
          <p:nvPr/>
        </p:nvSpPr>
        <p:spPr>
          <a:xfrm>
            <a:off x="7772400" y="5630247"/>
            <a:ext cx="1143778" cy="2371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covariant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6C053781-7D4A-4DD9-8137-40B588AB9DD9}"/>
              </a:ext>
            </a:extLst>
          </p:cNvPr>
          <p:cNvSpPr/>
          <p:nvPr/>
        </p:nvSpPr>
        <p:spPr>
          <a:xfrm>
            <a:off x="4914900" y="5410200"/>
            <a:ext cx="4152900" cy="9144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/>
                </a:solidFill>
              </a:rPr>
              <a:t>Note: The </a:t>
            </a:r>
            <a:r>
              <a:rPr lang="en-US" sz="2200" dirty="0" err="1">
                <a:solidFill>
                  <a:schemeClr val="tx1"/>
                </a:solidFill>
              </a:rPr>
              <a:t>LoG</a:t>
            </a:r>
            <a:r>
              <a:rPr lang="en-US" sz="2200" dirty="0">
                <a:solidFill>
                  <a:schemeClr val="tx1"/>
                </a:solidFill>
              </a:rPr>
              <a:t> and </a:t>
            </a:r>
            <a:r>
              <a:rPr lang="en-US" sz="2200" dirty="0" err="1">
                <a:solidFill>
                  <a:schemeClr val="tx1"/>
                </a:solidFill>
              </a:rPr>
              <a:t>DoG</a:t>
            </a:r>
            <a:r>
              <a:rPr lang="en-US" sz="2200" dirty="0">
                <a:solidFill>
                  <a:schemeClr val="tx1"/>
                </a:solidFill>
              </a:rPr>
              <a:t> operators are both rotation equivariant</a:t>
            </a:r>
          </a:p>
        </p:txBody>
      </p:sp>
    </p:spTree>
    <p:extLst>
      <p:ext uri="{BB962C8B-B14F-4D97-AF65-F5344CB8AC3E}">
        <p14:creationId xmlns:p14="http://schemas.microsoft.com/office/powerpoint/2010/main" val="2527956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Feature descriptors</a:t>
            </a:r>
          </a:p>
        </p:txBody>
      </p:sp>
      <p:sp>
        <p:nvSpPr>
          <p:cNvPr id="593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066800"/>
            <a:ext cx="7772400" cy="5638800"/>
          </a:xfrm>
        </p:spPr>
        <p:txBody>
          <a:bodyPr>
            <a:normAutofit/>
          </a:bodyPr>
          <a:lstStyle/>
          <a:p>
            <a:pPr>
              <a:spcBef>
                <a:spcPct val="0"/>
              </a:spcBef>
              <a:buFontTx/>
              <a:buNone/>
            </a:pPr>
            <a:r>
              <a:rPr lang="en-US" sz="2800" dirty="0"/>
              <a:t>We know how to detect good points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sz="2800" dirty="0"/>
              <a:t>Next question: </a:t>
            </a:r>
            <a:r>
              <a:rPr lang="en-US" sz="2800" b="1" dirty="0">
                <a:solidFill>
                  <a:srgbClr val="FF0000"/>
                </a:solidFill>
              </a:rPr>
              <a:t>How to match them?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sz="2800" b="1" dirty="0">
              <a:solidFill>
                <a:srgbClr val="FF0000"/>
              </a:solidFill>
            </a:endParaRPr>
          </a:p>
          <a:p>
            <a:pPr>
              <a:spcBef>
                <a:spcPct val="0"/>
              </a:spcBef>
              <a:buFontTx/>
              <a:buNone/>
            </a:pPr>
            <a:endParaRPr lang="en-US" sz="2800" b="1" dirty="0">
              <a:solidFill>
                <a:srgbClr val="FF0000"/>
              </a:solidFill>
            </a:endParaRPr>
          </a:p>
          <a:p>
            <a:pPr>
              <a:spcBef>
                <a:spcPct val="0"/>
              </a:spcBef>
              <a:buFontTx/>
              <a:buNone/>
            </a:pPr>
            <a:endParaRPr lang="en-US" sz="2800" b="1" dirty="0">
              <a:solidFill>
                <a:srgbClr val="FF0000"/>
              </a:solidFill>
            </a:endParaRPr>
          </a:p>
          <a:p>
            <a:pPr>
              <a:spcBef>
                <a:spcPct val="0"/>
              </a:spcBef>
              <a:buFontTx/>
              <a:buNone/>
            </a:pPr>
            <a:endParaRPr lang="en-US" sz="2800" b="1" dirty="0">
              <a:solidFill>
                <a:srgbClr val="FF0000"/>
              </a:solidFill>
            </a:endParaRPr>
          </a:p>
          <a:p>
            <a:pPr>
              <a:spcBef>
                <a:spcPct val="0"/>
              </a:spcBef>
              <a:buFontTx/>
              <a:buNone/>
            </a:pPr>
            <a:endParaRPr lang="en-US" sz="2800" b="1" dirty="0">
              <a:solidFill>
                <a:srgbClr val="FF0000"/>
              </a:solidFill>
            </a:endParaRPr>
          </a:p>
          <a:p>
            <a:pPr>
              <a:spcBef>
                <a:spcPct val="0"/>
              </a:spcBef>
              <a:buFontTx/>
              <a:buNone/>
            </a:pPr>
            <a:endParaRPr lang="en-US" sz="2800" b="1" dirty="0">
              <a:solidFill>
                <a:srgbClr val="FF0000"/>
              </a:solidFill>
            </a:endParaRPr>
          </a:p>
          <a:p>
            <a:pPr>
              <a:spcBef>
                <a:spcPct val="0"/>
              </a:spcBef>
              <a:buFontTx/>
              <a:buNone/>
            </a:pPr>
            <a:endParaRPr lang="en-US" sz="2800" b="1" dirty="0">
              <a:solidFill>
                <a:srgbClr val="FF0000"/>
              </a:solidFill>
            </a:endParaRPr>
          </a:p>
          <a:p>
            <a:pPr>
              <a:spcBef>
                <a:spcPct val="0"/>
              </a:spcBef>
              <a:buFontTx/>
              <a:buNone/>
            </a:pPr>
            <a:endParaRPr lang="en-US" sz="2800" b="1" dirty="0">
              <a:solidFill>
                <a:srgbClr val="FF0000"/>
              </a:solidFill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sz="2800" b="1" dirty="0"/>
              <a:t>Answer: </a:t>
            </a:r>
            <a:r>
              <a:rPr lang="en-US" sz="2800" dirty="0"/>
              <a:t>Come up with a </a:t>
            </a:r>
            <a:r>
              <a:rPr lang="en-US" sz="2800" i="1" dirty="0"/>
              <a:t>descriptor</a:t>
            </a:r>
            <a:r>
              <a:rPr lang="en-US" sz="2800" dirty="0"/>
              <a:t> for each point, find similar descriptors between the two images</a:t>
            </a:r>
            <a:endParaRPr lang="en-US" b="1" dirty="0"/>
          </a:p>
          <a:p>
            <a:pPr>
              <a:buFontTx/>
              <a:buNone/>
            </a:pPr>
            <a:endParaRPr lang="en-US" dirty="0"/>
          </a:p>
          <a:p>
            <a:pPr>
              <a:buFontTx/>
              <a:buNone/>
            </a:pPr>
            <a:endParaRPr lang="en-US" dirty="0"/>
          </a:p>
          <a:p>
            <a:pPr>
              <a:buFontTx/>
              <a:buNone/>
            </a:pPr>
            <a:endParaRPr lang="en-US" dirty="0"/>
          </a:p>
          <a:p>
            <a:pPr>
              <a:buFontTx/>
              <a:buNone/>
            </a:pPr>
            <a:endParaRPr lang="en-US" sz="2400" dirty="0"/>
          </a:p>
          <a:p>
            <a:pPr>
              <a:buFontTx/>
              <a:buNone/>
            </a:pPr>
            <a:endParaRPr lang="en-US" sz="2400" dirty="0"/>
          </a:p>
          <a:p>
            <a:pPr>
              <a:buFontTx/>
              <a:buNone/>
            </a:pPr>
            <a:endParaRPr lang="en-US" sz="2400" dirty="0"/>
          </a:p>
          <a:p>
            <a:pPr>
              <a:spcBef>
                <a:spcPct val="0"/>
              </a:spcBef>
              <a:buFontTx/>
              <a:buNone/>
            </a:pPr>
            <a:endParaRPr lang="ru-RU" sz="2800" b="1" dirty="0">
              <a:solidFill>
                <a:srgbClr val="FF0000"/>
              </a:solidFill>
            </a:endParaRPr>
          </a:p>
        </p:txBody>
      </p:sp>
      <p:pic>
        <p:nvPicPr>
          <p:cNvPr id="59396" name="Picture 4" descr="SIFT2"/>
          <p:cNvPicPr>
            <a:picLocks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60900" y="2133600"/>
            <a:ext cx="3675063" cy="2660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9397" name="Picture 5" descr="SIFT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50900" y="2133600"/>
            <a:ext cx="3675063" cy="2663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9398" name="Line 6"/>
          <p:cNvSpPr>
            <a:spLocks noChangeShapeType="1"/>
          </p:cNvSpPr>
          <p:nvPr/>
        </p:nvSpPr>
        <p:spPr bwMode="auto">
          <a:xfrm flipV="1">
            <a:off x="3289300" y="2933700"/>
            <a:ext cx="1905000" cy="1524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9399" name="Line 7"/>
          <p:cNvSpPr>
            <a:spLocks noChangeShapeType="1"/>
          </p:cNvSpPr>
          <p:nvPr/>
        </p:nvSpPr>
        <p:spPr bwMode="auto">
          <a:xfrm>
            <a:off x="4232275" y="3203575"/>
            <a:ext cx="1816100" cy="14288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9400" name="Line 8"/>
          <p:cNvSpPr>
            <a:spLocks noChangeShapeType="1"/>
          </p:cNvSpPr>
          <p:nvPr/>
        </p:nvSpPr>
        <p:spPr bwMode="auto">
          <a:xfrm flipV="1">
            <a:off x="3724275" y="4305300"/>
            <a:ext cx="1698625" cy="142875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9401" name="Line 9"/>
          <p:cNvSpPr>
            <a:spLocks noChangeShapeType="1"/>
          </p:cNvSpPr>
          <p:nvPr/>
        </p:nvSpPr>
        <p:spPr bwMode="auto">
          <a:xfrm flipV="1">
            <a:off x="4181475" y="3848100"/>
            <a:ext cx="1736725" cy="41275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9402" name="Line 10"/>
          <p:cNvSpPr>
            <a:spLocks noChangeShapeType="1"/>
          </p:cNvSpPr>
          <p:nvPr/>
        </p:nvSpPr>
        <p:spPr bwMode="auto">
          <a:xfrm flipV="1">
            <a:off x="3444875" y="3429000"/>
            <a:ext cx="1825625" cy="130175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9403" name="Text Box 11"/>
          <p:cNvSpPr txBox="1">
            <a:spLocks noChangeArrowheads="1"/>
          </p:cNvSpPr>
          <p:nvPr/>
        </p:nvSpPr>
        <p:spPr bwMode="auto">
          <a:xfrm>
            <a:off x="4205288" y="2232025"/>
            <a:ext cx="793750" cy="155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139700" algn="ctr" rotWithShape="0">
              <a:prstClr val="black">
                <a:alpha val="88000"/>
              </a:prstClr>
            </a:outerShdw>
          </a:effectLst>
        </p:spPr>
        <p:txBody>
          <a:bodyPr wrap="none">
            <a:spAutoFit/>
          </a:bodyPr>
          <a:lstStyle/>
          <a:p>
            <a:pPr algn="ctr" eaLnBrk="1" hangingPunct="1"/>
            <a:r>
              <a:rPr lang="en-US" sz="9600" dirty="0">
                <a:solidFill>
                  <a:srgbClr val="FF0000"/>
                </a:solidFill>
                <a:cs typeface="Times New Roman" pitchFamily="18" charset="0"/>
              </a:rPr>
              <a:t>?</a:t>
            </a:r>
            <a:endParaRPr lang="ru-RU" sz="9600" dirty="0">
              <a:solidFill>
                <a:srgbClr val="FF0000"/>
              </a:solidFill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 dirty="0"/>
              <a:t>Local features: main components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4724400" cy="4525963"/>
          </a:xfrm>
        </p:spPr>
        <p:txBody>
          <a:bodyPr>
            <a:normAutofit lnSpcReduction="10000"/>
          </a:bodyPr>
          <a:lstStyle/>
          <a:p>
            <a:pPr marL="514350" indent="-514350" eaLnBrk="1" hangingPunct="1">
              <a:buFontTx/>
              <a:buAutoNum type="arabicParenR"/>
            </a:pPr>
            <a:r>
              <a:rPr lang="en-US" sz="2800">
                <a:latin typeface="+mj-lt"/>
              </a:rPr>
              <a:t>Detection: </a:t>
            </a:r>
            <a:r>
              <a:rPr lang="en-US" sz="2400">
                <a:latin typeface="+mj-lt"/>
              </a:rPr>
              <a:t>Identify the interest points</a:t>
            </a:r>
          </a:p>
          <a:p>
            <a:pPr marL="514350" indent="-514350" eaLnBrk="1" hangingPunct="1">
              <a:buFontTx/>
              <a:buAutoNum type="arabicParenR"/>
            </a:pPr>
            <a:endParaRPr lang="en-US" sz="1000">
              <a:latin typeface="+mj-lt"/>
            </a:endParaRPr>
          </a:p>
          <a:p>
            <a:pPr marL="514350" indent="-514350" eaLnBrk="1" hangingPunct="1">
              <a:buFontTx/>
              <a:buAutoNum type="arabicParenR"/>
            </a:pPr>
            <a:endParaRPr lang="en-US" sz="1000">
              <a:latin typeface="+mj-lt"/>
            </a:endParaRPr>
          </a:p>
          <a:p>
            <a:pPr marL="514350" indent="-514350" eaLnBrk="1" hangingPunct="1">
              <a:buFontTx/>
              <a:buAutoNum type="arabicParenR"/>
            </a:pPr>
            <a:endParaRPr lang="en-US" sz="1000">
              <a:latin typeface="+mj-lt"/>
            </a:endParaRPr>
          </a:p>
          <a:p>
            <a:pPr marL="514350" indent="-514350" eaLnBrk="1" hangingPunct="1">
              <a:buFontTx/>
              <a:buAutoNum type="arabicParenR"/>
            </a:pPr>
            <a:endParaRPr lang="en-US" sz="1000">
              <a:latin typeface="+mj-lt"/>
            </a:endParaRPr>
          </a:p>
          <a:p>
            <a:pPr marL="514350" indent="-514350" eaLnBrk="1" hangingPunct="1">
              <a:buFontTx/>
              <a:buAutoNum type="arabicParenR"/>
            </a:pPr>
            <a:r>
              <a:rPr lang="en-US" sz="2800">
                <a:latin typeface="+mj-lt"/>
              </a:rPr>
              <a:t>Description</a:t>
            </a:r>
            <a:r>
              <a:rPr lang="en-US" sz="2400">
                <a:latin typeface="+mj-lt"/>
              </a:rPr>
              <a:t>: Extract vector feature descriptor surrounding each interest point.</a:t>
            </a:r>
          </a:p>
          <a:p>
            <a:pPr marL="514350" indent="-514350" eaLnBrk="1" hangingPunct="1">
              <a:buFontTx/>
              <a:buAutoNum type="arabicParenR"/>
            </a:pPr>
            <a:endParaRPr lang="en-US" sz="1000">
              <a:latin typeface="+mj-lt"/>
            </a:endParaRPr>
          </a:p>
          <a:p>
            <a:pPr marL="514350" indent="-514350" eaLnBrk="1" hangingPunct="1">
              <a:buFontTx/>
              <a:buAutoNum type="arabicParenR"/>
            </a:pPr>
            <a:endParaRPr lang="en-US" sz="1000">
              <a:latin typeface="+mj-lt"/>
            </a:endParaRPr>
          </a:p>
          <a:p>
            <a:pPr marL="514350" indent="-514350" eaLnBrk="1" hangingPunct="1">
              <a:buFontTx/>
              <a:buAutoNum type="arabicParenR"/>
            </a:pPr>
            <a:endParaRPr lang="en-US" sz="1000">
              <a:latin typeface="+mj-lt"/>
            </a:endParaRPr>
          </a:p>
          <a:p>
            <a:pPr marL="514350" indent="-514350" eaLnBrk="1" hangingPunct="1">
              <a:buFontTx/>
              <a:buAutoNum type="arabicParenR"/>
            </a:pPr>
            <a:endParaRPr lang="en-US" sz="1000">
              <a:latin typeface="+mj-lt"/>
            </a:endParaRPr>
          </a:p>
          <a:p>
            <a:pPr marL="514350" indent="-514350" eaLnBrk="1" hangingPunct="1">
              <a:buFontTx/>
              <a:buAutoNum type="arabicParenR"/>
            </a:pPr>
            <a:r>
              <a:rPr lang="en-US" sz="2800">
                <a:latin typeface="+mj-lt"/>
              </a:rPr>
              <a:t>Matching: </a:t>
            </a:r>
            <a:r>
              <a:rPr lang="en-US" sz="2400">
                <a:latin typeface="+mj-lt"/>
              </a:rPr>
              <a:t>Determine correspondence between descriptors in two views</a:t>
            </a:r>
          </a:p>
        </p:txBody>
      </p:sp>
      <p:pic>
        <p:nvPicPr>
          <p:cNvPr id="114692" name="Picture 4" descr="SIFT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1066800"/>
            <a:ext cx="2438400" cy="176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4" descr="SIFT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2971800"/>
            <a:ext cx="2438400" cy="176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20"/>
          <p:cNvGrpSpPr>
            <a:grpSpLocks noChangeAspect="1"/>
          </p:cNvGrpSpPr>
          <p:nvPr/>
        </p:nvGrpSpPr>
        <p:grpSpPr bwMode="auto">
          <a:xfrm>
            <a:off x="4876800" y="2982913"/>
            <a:ext cx="2306638" cy="1131887"/>
            <a:chOff x="4191000" y="4216493"/>
            <a:chExt cx="2667000" cy="1308192"/>
          </a:xfrm>
        </p:grpSpPr>
        <p:sp>
          <p:nvSpPr>
            <p:cNvPr id="8" name="Rectangle 7"/>
            <p:cNvSpPr/>
            <p:nvPr/>
          </p:nvSpPr>
          <p:spPr bwMode="auto">
            <a:xfrm rot="20018806">
              <a:off x="6065059" y="5082505"/>
              <a:ext cx="411155" cy="442180"/>
            </a:xfrm>
            <a:prstGeom prst="rect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0" hangingPunct="0">
                <a:defRPr/>
              </a:pPr>
              <a:endParaRPr lang="en-US" sz="1800">
                <a:solidFill>
                  <a:srgbClr val="000000"/>
                </a:solidFill>
                <a:latin typeface="Arial"/>
                <a:ea typeface="+mn-ea"/>
                <a:cs typeface="+mn-cs"/>
              </a:endParaRPr>
            </a:p>
          </p:txBody>
        </p:sp>
        <p:graphicFrame>
          <p:nvGraphicFramePr>
            <p:cNvPr id="114709" name="Object 2"/>
            <p:cNvGraphicFramePr>
              <a:graphicFrameLocks noChangeAspect="1"/>
            </p:cNvGraphicFramePr>
            <p:nvPr/>
          </p:nvGraphicFramePr>
          <p:xfrm>
            <a:off x="4191000" y="4216493"/>
            <a:ext cx="2667000" cy="6032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1490" name="Equation" r:id="rId5" imgW="1066800" imgH="241300" progId="Equation.3">
                    <p:embed/>
                  </p:oleObj>
                </mc:Choice>
                <mc:Fallback>
                  <p:oleObj name="Equation" r:id="rId5" imgW="1066800" imgH="241300" progId="Equation.3">
                    <p:embed/>
                    <p:pic>
                      <p:nvPicPr>
                        <p:cNvPr id="114709" name="Object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91000" y="4216493"/>
                          <a:ext cx="2667000" cy="6032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114710" name="Shape 17"/>
            <p:cNvCxnSpPr>
              <a:cxnSpLocks noChangeShapeType="1"/>
              <a:stCxn id="8" idx="1"/>
            </p:cNvCxnSpPr>
            <p:nvPr/>
          </p:nvCxnSpPr>
          <p:spPr bwMode="auto">
            <a:xfrm rot="10800000">
              <a:off x="5410201" y="4648201"/>
              <a:ext cx="675407" cy="746517"/>
            </a:xfrm>
            <a:prstGeom prst="curvedConnector2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4" name="Group 21"/>
          <p:cNvGrpSpPr>
            <a:grpSpLocks/>
          </p:cNvGrpSpPr>
          <p:nvPr/>
        </p:nvGrpSpPr>
        <p:grpSpPr bwMode="auto">
          <a:xfrm>
            <a:off x="6718300" y="3352800"/>
            <a:ext cx="2425700" cy="1984375"/>
            <a:chOff x="7042516" y="4800600"/>
            <a:chExt cx="2794000" cy="2232025"/>
          </a:xfrm>
        </p:grpSpPr>
        <p:grpSp>
          <p:nvGrpSpPr>
            <p:cNvPr id="114704" name="Group 11"/>
            <p:cNvGrpSpPr>
              <a:grpSpLocks/>
            </p:cNvGrpSpPr>
            <p:nvPr/>
          </p:nvGrpSpPr>
          <p:grpSpPr bwMode="auto">
            <a:xfrm>
              <a:off x="7042516" y="4800600"/>
              <a:ext cx="2794000" cy="2232025"/>
              <a:chOff x="7042516" y="4800600"/>
              <a:chExt cx="2794000" cy="2232025"/>
            </a:xfrm>
          </p:grpSpPr>
          <p:sp>
            <p:nvSpPr>
              <p:cNvPr id="10" name="Rectangle 9"/>
              <p:cNvSpPr/>
              <p:nvPr/>
            </p:nvSpPr>
            <p:spPr bwMode="auto">
              <a:xfrm>
                <a:off x="7470393" y="4800600"/>
                <a:ext cx="530275" cy="533901"/>
              </a:xfrm>
              <a:prstGeom prst="rect">
                <a:avLst/>
              </a:prstGeom>
              <a:noFill/>
              <a:ln w="952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0" hangingPunct="0">
                  <a:defRPr/>
                </a:pPr>
                <a:endParaRPr lang="en-US" sz="1800">
                  <a:solidFill>
                    <a:srgbClr val="000000"/>
                  </a:solidFill>
                  <a:latin typeface="Arial"/>
                  <a:ea typeface="+mn-ea"/>
                  <a:cs typeface="+mn-cs"/>
                </a:endParaRPr>
              </a:p>
            </p:txBody>
          </p:sp>
          <p:graphicFrame>
            <p:nvGraphicFramePr>
              <p:cNvPr id="114707" name="Object 3"/>
              <p:cNvGraphicFramePr>
                <a:graphicFrameLocks noChangeAspect="1"/>
              </p:cNvGraphicFramePr>
              <p:nvPr/>
            </p:nvGraphicFramePr>
            <p:xfrm>
              <a:off x="7042516" y="6429375"/>
              <a:ext cx="2794000" cy="60325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31491" name="Equation" r:id="rId7" imgW="1117600" imgH="241300" progId="Equation.3">
                      <p:embed/>
                    </p:oleObj>
                  </mc:Choice>
                  <mc:Fallback>
                    <p:oleObj name="Equation" r:id="rId7" imgW="1117600" imgH="241300" progId="Equation.3">
                      <p:embed/>
                      <p:pic>
                        <p:nvPicPr>
                          <p:cNvPr id="114707" name="Object 3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7042516" y="6429375"/>
                            <a:ext cx="2794000" cy="60325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cxnSp>
          <p:nvCxnSpPr>
            <p:cNvPr id="114705" name="Curved Connector 19"/>
            <p:cNvCxnSpPr>
              <a:cxnSpLocks noChangeShapeType="1"/>
            </p:cNvCxnSpPr>
            <p:nvPr/>
          </p:nvCxnSpPr>
          <p:spPr bwMode="auto">
            <a:xfrm rot="5400000">
              <a:off x="6866069" y="5846896"/>
              <a:ext cx="1266829" cy="241036"/>
            </a:xfrm>
            <a:prstGeom prst="curvedConnector3">
              <a:avLst>
                <a:gd name="adj1" fmla="val 50000"/>
              </a:avLst>
            </a:prstGeom>
            <a:noFill/>
            <a:ln w="9525">
              <a:solidFill>
                <a:srgbClr val="FF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6" name="Group 34"/>
          <p:cNvGrpSpPr>
            <a:grpSpLocks/>
          </p:cNvGrpSpPr>
          <p:nvPr/>
        </p:nvGrpSpPr>
        <p:grpSpPr bwMode="auto">
          <a:xfrm>
            <a:off x="4800600" y="5391150"/>
            <a:ext cx="4343400" cy="1162050"/>
            <a:chOff x="4800600" y="5391912"/>
            <a:chExt cx="4343400" cy="1161288"/>
          </a:xfrm>
        </p:grpSpPr>
        <p:pic>
          <p:nvPicPr>
            <p:cNvPr id="114698" name="Picture 5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0600" y="5391912"/>
              <a:ext cx="2121408" cy="1161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4699" name="Picture 6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1052" y="5395686"/>
              <a:ext cx="2132948" cy="11575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14700" name="Straight Arrow Connector 27"/>
            <p:cNvCxnSpPr>
              <a:cxnSpLocks noChangeShapeType="1"/>
            </p:cNvCxnSpPr>
            <p:nvPr/>
          </p:nvCxnSpPr>
          <p:spPr bwMode="auto">
            <a:xfrm flipV="1">
              <a:off x="5562600" y="5562600"/>
              <a:ext cx="1981200" cy="228600"/>
            </a:xfrm>
            <a:prstGeom prst="straightConnector1">
              <a:avLst/>
            </a:prstGeom>
            <a:noFill/>
            <a:ln w="28575">
              <a:solidFill>
                <a:schemeClr val="tx2"/>
              </a:solidFill>
              <a:round/>
              <a:headEnd type="arrow" w="med" len="med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4701" name="Straight Arrow Connector 28"/>
            <p:cNvCxnSpPr>
              <a:cxnSpLocks noChangeShapeType="1"/>
            </p:cNvCxnSpPr>
            <p:nvPr/>
          </p:nvCxnSpPr>
          <p:spPr bwMode="auto">
            <a:xfrm>
              <a:off x="6629400" y="5943600"/>
              <a:ext cx="2133600" cy="1588"/>
            </a:xfrm>
            <a:prstGeom prst="straightConnector1">
              <a:avLst/>
            </a:prstGeom>
            <a:noFill/>
            <a:ln w="28575">
              <a:solidFill>
                <a:schemeClr val="tx2"/>
              </a:solidFill>
              <a:round/>
              <a:headEnd type="arrow" w="med" len="med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4702" name="Straight Arrow Connector 31"/>
            <p:cNvCxnSpPr>
              <a:cxnSpLocks noChangeShapeType="1"/>
            </p:cNvCxnSpPr>
            <p:nvPr/>
          </p:nvCxnSpPr>
          <p:spPr bwMode="auto">
            <a:xfrm>
              <a:off x="5410200" y="6248400"/>
              <a:ext cx="2133600" cy="1588"/>
            </a:xfrm>
            <a:prstGeom prst="straightConnector1">
              <a:avLst/>
            </a:prstGeom>
            <a:noFill/>
            <a:ln w="28575">
              <a:solidFill>
                <a:schemeClr val="tx2"/>
              </a:solidFill>
              <a:round/>
              <a:headEnd type="arrow" w="med" len="med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4703" name="Straight Arrow Connector 32"/>
            <p:cNvCxnSpPr>
              <a:cxnSpLocks noChangeShapeType="1"/>
            </p:cNvCxnSpPr>
            <p:nvPr/>
          </p:nvCxnSpPr>
          <p:spPr bwMode="auto">
            <a:xfrm flipV="1">
              <a:off x="5334000" y="5791200"/>
              <a:ext cx="2133600" cy="228600"/>
            </a:xfrm>
            <a:prstGeom prst="straightConnector1">
              <a:avLst/>
            </a:prstGeom>
            <a:noFill/>
            <a:ln w="28575">
              <a:solidFill>
                <a:schemeClr val="tx2"/>
              </a:solidFill>
              <a:round/>
              <a:headEnd type="arrow" w="med" len="med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23" name="TextBox 22"/>
          <p:cNvSpPr txBox="1"/>
          <p:nvPr/>
        </p:nvSpPr>
        <p:spPr>
          <a:xfrm>
            <a:off x="-76200" y="6626225"/>
            <a:ext cx="2209800" cy="3079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>
                <a:solidFill>
                  <a:srgbClr val="000000"/>
                </a:solidFill>
                <a:latin typeface="+mj-lt"/>
                <a:ea typeface="+mn-ea"/>
                <a:cs typeface="+mn-cs"/>
              </a:rPr>
              <a:t>Kristen </a:t>
            </a:r>
            <a:r>
              <a:rPr lang="en-US" sz="1400" dirty="0" err="1">
                <a:solidFill>
                  <a:srgbClr val="000000"/>
                </a:solidFill>
                <a:latin typeface="+mj-lt"/>
                <a:ea typeface="+mn-ea"/>
                <a:cs typeface="+mn-cs"/>
              </a:rPr>
              <a:t>Grauman</a:t>
            </a:r>
            <a:endParaRPr lang="en-US" sz="1400" dirty="0">
              <a:solidFill>
                <a:srgbClr val="000000"/>
              </a:solidFill>
              <a:latin typeface="+mj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29601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4" name="Picture 3" descr="cows_step4_harris"/>
          <p:cNvPicPr>
            <a:picLocks noChangeAspect="1" noChangeArrowheads="1"/>
          </p:cNvPicPr>
          <p:nvPr/>
        </p:nvPicPr>
        <p:blipFill>
          <a:blip r:embed="rId2" cstate="print">
            <a:lum bright="12000" contrast="18000"/>
          </a:blip>
          <a:srcRect/>
          <a:stretch>
            <a:fillRect/>
          </a:stretch>
        </p:blipFill>
        <p:spPr bwMode="auto">
          <a:xfrm>
            <a:off x="533400" y="1295400"/>
            <a:ext cx="8153400" cy="5278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4275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Harris features (in red)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transformations</a:t>
            </a:r>
            <a:endParaRPr lang="ru-RU" dirty="0"/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447800"/>
            <a:ext cx="7848600" cy="5105400"/>
          </a:xfrm>
        </p:spPr>
        <p:txBody>
          <a:bodyPr>
            <a:normAutofit/>
          </a:bodyPr>
          <a:lstStyle/>
          <a:p>
            <a:r>
              <a:rPr lang="en-US" dirty="0"/>
              <a:t>Geometric</a:t>
            </a:r>
          </a:p>
          <a:p>
            <a:pPr lvl="1"/>
            <a:r>
              <a:rPr lang="en-US" b="1" dirty="0"/>
              <a:t>Rotation</a:t>
            </a:r>
            <a:br>
              <a:rPr lang="en-US" b="1" dirty="0"/>
            </a:br>
            <a:endParaRPr lang="en-US" b="1" dirty="0"/>
          </a:p>
          <a:p>
            <a:pPr lvl="1"/>
            <a:endParaRPr lang="en-US" dirty="0"/>
          </a:p>
          <a:p>
            <a:pPr lvl="1"/>
            <a:r>
              <a:rPr lang="en-US" b="1" dirty="0"/>
              <a:t>Scale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sz="1400" dirty="0"/>
          </a:p>
          <a:p>
            <a:r>
              <a:rPr lang="en-US" dirty="0"/>
              <a:t>Photometric</a:t>
            </a:r>
          </a:p>
          <a:p>
            <a:pPr lvl="1"/>
            <a:r>
              <a:rPr lang="en-US" b="1" dirty="0"/>
              <a:t>Intensity change</a:t>
            </a:r>
            <a:endParaRPr lang="ru-RU" dirty="0"/>
          </a:p>
        </p:txBody>
      </p:sp>
      <p:grpSp>
        <p:nvGrpSpPr>
          <p:cNvPr id="19" name="Group 18"/>
          <p:cNvGrpSpPr/>
          <p:nvPr/>
        </p:nvGrpSpPr>
        <p:grpSpPr>
          <a:xfrm>
            <a:off x="1905000" y="2743200"/>
            <a:ext cx="1524000" cy="381000"/>
            <a:chOff x="3810000" y="1905000"/>
            <a:chExt cx="1524000" cy="381000"/>
          </a:xfrm>
        </p:grpSpPr>
        <p:sp>
          <p:nvSpPr>
            <p:cNvPr id="36869" name="Rectangle 4"/>
            <p:cNvSpPr>
              <a:spLocks noChangeArrowheads="1"/>
            </p:cNvSpPr>
            <p:nvPr/>
          </p:nvSpPr>
          <p:spPr bwMode="auto">
            <a:xfrm>
              <a:off x="3810000" y="1905000"/>
              <a:ext cx="457200" cy="381000"/>
            </a:xfrm>
            <a:prstGeom prst="rect">
              <a:avLst/>
            </a:prstGeom>
            <a:solidFill>
              <a:srgbClr val="0033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870" name="Rectangle 5"/>
            <p:cNvSpPr>
              <a:spLocks noChangeArrowheads="1"/>
            </p:cNvSpPr>
            <p:nvPr/>
          </p:nvSpPr>
          <p:spPr bwMode="auto">
            <a:xfrm rot="2351569">
              <a:off x="4876800" y="1905000"/>
              <a:ext cx="457200" cy="381000"/>
            </a:xfrm>
            <a:prstGeom prst="rect">
              <a:avLst/>
            </a:prstGeom>
            <a:solidFill>
              <a:srgbClr val="0033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875" name="AutoShape 10"/>
            <p:cNvSpPr>
              <a:spLocks noChangeArrowheads="1"/>
            </p:cNvSpPr>
            <p:nvPr/>
          </p:nvSpPr>
          <p:spPr bwMode="auto">
            <a:xfrm>
              <a:off x="4419600" y="1981200"/>
              <a:ext cx="304800" cy="22860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17694720 60000 65536"/>
                <a:gd name="T9" fmla="*/ 11796480 60000 65536"/>
                <a:gd name="T10" fmla="*/ 5898240 60000 65536"/>
                <a:gd name="T11" fmla="*/ 0 60000 65536"/>
                <a:gd name="T12" fmla="*/ 3375 w 21600"/>
                <a:gd name="T13" fmla="*/ 5400 h 21600"/>
                <a:gd name="T14" fmla="*/ 18900 w 21600"/>
                <a:gd name="T15" fmla="*/ 1620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6200" y="0"/>
                  </a:moveTo>
                  <a:lnTo>
                    <a:pt x="16200" y="5400"/>
                  </a:lnTo>
                  <a:lnTo>
                    <a:pt x="3375" y="5400"/>
                  </a:lnTo>
                  <a:lnTo>
                    <a:pt x="3375" y="16200"/>
                  </a:lnTo>
                  <a:lnTo>
                    <a:pt x="16200" y="16200"/>
                  </a:lnTo>
                  <a:lnTo>
                    <a:pt x="16200" y="21600"/>
                  </a:lnTo>
                  <a:lnTo>
                    <a:pt x="21600" y="10800"/>
                  </a:lnTo>
                  <a:close/>
                </a:path>
                <a:path w="21600" h="21600">
                  <a:moveTo>
                    <a:pt x="1350" y="5400"/>
                  </a:moveTo>
                  <a:lnTo>
                    <a:pt x="1350" y="16200"/>
                  </a:lnTo>
                  <a:lnTo>
                    <a:pt x="2700" y="16200"/>
                  </a:lnTo>
                  <a:lnTo>
                    <a:pt x="2700" y="5400"/>
                  </a:lnTo>
                  <a:close/>
                </a:path>
                <a:path w="21600" h="21600">
                  <a:moveTo>
                    <a:pt x="0" y="5400"/>
                  </a:moveTo>
                  <a:lnTo>
                    <a:pt x="0" y="16200"/>
                  </a:lnTo>
                  <a:lnTo>
                    <a:pt x="675" y="16200"/>
                  </a:lnTo>
                  <a:lnTo>
                    <a:pt x="675" y="540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828800" y="3962400"/>
            <a:ext cx="1676400" cy="609600"/>
            <a:chOff x="3810000" y="2743200"/>
            <a:chExt cx="1676400" cy="609600"/>
          </a:xfrm>
        </p:grpSpPr>
        <p:sp>
          <p:nvSpPr>
            <p:cNvPr id="36871" name="Rectangle 6"/>
            <p:cNvSpPr>
              <a:spLocks noChangeArrowheads="1"/>
            </p:cNvSpPr>
            <p:nvPr/>
          </p:nvSpPr>
          <p:spPr bwMode="auto">
            <a:xfrm>
              <a:off x="3810000" y="2895600"/>
              <a:ext cx="457200" cy="381000"/>
            </a:xfrm>
            <a:prstGeom prst="rect">
              <a:avLst/>
            </a:prstGeom>
            <a:solidFill>
              <a:srgbClr val="0033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872" name="Rectangle 7"/>
            <p:cNvSpPr>
              <a:spLocks noChangeArrowheads="1"/>
            </p:cNvSpPr>
            <p:nvPr/>
          </p:nvSpPr>
          <p:spPr bwMode="auto">
            <a:xfrm>
              <a:off x="4800600" y="2743200"/>
              <a:ext cx="685800" cy="609600"/>
            </a:xfrm>
            <a:prstGeom prst="rect">
              <a:avLst/>
            </a:prstGeom>
            <a:solidFill>
              <a:srgbClr val="0033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876" name="AutoShape 11"/>
            <p:cNvSpPr>
              <a:spLocks noChangeArrowheads="1"/>
            </p:cNvSpPr>
            <p:nvPr/>
          </p:nvSpPr>
          <p:spPr bwMode="auto">
            <a:xfrm>
              <a:off x="4419600" y="2971800"/>
              <a:ext cx="304800" cy="22860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17694720 60000 65536"/>
                <a:gd name="T9" fmla="*/ 11796480 60000 65536"/>
                <a:gd name="T10" fmla="*/ 5898240 60000 65536"/>
                <a:gd name="T11" fmla="*/ 0 60000 65536"/>
                <a:gd name="T12" fmla="*/ 3375 w 21600"/>
                <a:gd name="T13" fmla="*/ 5400 h 21600"/>
                <a:gd name="T14" fmla="*/ 18900 w 21600"/>
                <a:gd name="T15" fmla="*/ 1620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6200" y="0"/>
                  </a:moveTo>
                  <a:lnTo>
                    <a:pt x="16200" y="5400"/>
                  </a:lnTo>
                  <a:lnTo>
                    <a:pt x="3375" y="5400"/>
                  </a:lnTo>
                  <a:lnTo>
                    <a:pt x="3375" y="16200"/>
                  </a:lnTo>
                  <a:lnTo>
                    <a:pt x="16200" y="16200"/>
                  </a:lnTo>
                  <a:lnTo>
                    <a:pt x="16200" y="21600"/>
                  </a:lnTo>
                  <a:lnTo>
                    <a:pt x="21600" y="10800"/>
                  </a:lnTo>
                  <a:close/>
                </a:path>
                <a:path w="21600" h="21600">
                  <a:moveTo>
                    <a:pt x="1350" y="5400"/>
                  </a:moveTo>
                  <a:lnTo>
                    <a:pt x="1350" y="16200"/>
                  </a:lnTo>
                  <a:lnTo>
                    <a:pt x="2700" y="16200"/>
                  </a:lnTo>
                  <a:lnTo>
                    <a:pt x="2700" y="5400"/>
                  </a:lnTo>
                  <a:close/>
                </a:path>
                <a:path w="21600" h="21600">
                  <a:moveTo>
                    <a:pt x="0" y="5400"/>
                  </a:moveTo>
                  <a:lnTo>
                    <a:pt x="0" y="16200"/>
                  </a:lnTo>
                  <a:lnTo>
                    <a:pt x="675" y="16200"/>
                  </a:lnTo>
                  <a:lnTo>
                    <a:pt x="675" y="540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1905000" y="5867400"/>
            <a:ext cx="1676400" cy="381000"/>
            <a:chOff x="6781800" y="5257800"/>
            <a:chExt cx="1676400" cy="381000"/>
          </a:xfrm>
        </p:grpSpPr>
        <p:sp>
          <p:nvSpPr>
            <p:cNvPr id="36878" name="Rectangle 13"/>
            <p:cNvSpPr>
              <a:spLocks noChangeArrowheads="1"/>
            </p:cNvSpPr>
            <p:nvPr/>
          </p:nvSpPr>
          <p:spPr bwMode="auto">
            <a:xfrm>
              <a:off x="6781800" y="5257800"/>
              <a:ext cx="457200" cy="381000"/>
            </a:xfrm>
            <a:prstGeom prst="rect">
              <a:avLst/>
            </a:prstGeom>
            <a:solidFill>
              <a:srgbClr val="0033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879" name="Rectangle 14"/>
            <p:cNvSpPr>
              <a:spLocks noChangeArrowheads="1"/>
            </p:cNvSpPr>
            <p:nvPr/>
          </p:nvSpPr>
          <p:spPr bwMode="auto">
            <a:xfrm>
              <a:off x="8001000" y="5257800"/>
              <a:ext cx="457200" cy="381000"/>
            </a:xfrm>
            <a:prstGeom prst="rect">
              <a:avLst/>
            </a:prstGeom>
            <a:solidFill>
              <a:srgbClr val="9FB6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880" name="AutoShape 15"/>
            <p:cNvSpPr>
              <a:spLocks noChangeArrowheads="1"/>
            </p:cNvSpPr>
            <p:nvPr/>
          </p:nvSpPr>
          <p:spPr bwMode="auto">
            <a:xfrm>
              <a:off x="7391400" y="5334000"/>
              <a:ext cx="381000" cy="22860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17694720 60000 65536"/>
                <a:gd name="T9" fmla="*/ 11796480 60000 65536"/>
                <a:gd name="T10" fmla="*/ 5898240 60000 65536"/>
                <a:gd name="T11" fmla="*/ 0 60000 65536"/>
                <a:gd name="T12" fmla="*/ 3330 w 21600"/>
                <a:gd name="T13" fmla="*/ 5400 h 21600"/>
                <a:gd name="T14" fmla="*/ 18900 w 21600"/>
                <a:gd name="T15" fmla="*/ 1620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6200" y="0"/>
                  </a:moveTo>
                  <a:lnTo>
                    <a:pt x="16200" y="5400"/>
                  </a:lnTo>
                  <a:lnTo>
                    <a:pt x="3375" y="5400"/>
                  </a:lnTo>
                  <a:lnTo>
                    <a:pt x="3375" y="16200"/>
                  </a:lnTo>
                  <a:lnTo>
                    <a:pt x="16200" y="16200"/>
                  </a:lnTo>
                  <a:lnTo>
                    <a:pt x="16200" y="21600"/>
                  </a:lnTo>
                  <a:lnTo>
                    <a:pt x="21600" y="10800"/>
                  </a:lnTo>
                  <a:close/>
                </a:path>
                <a:path w="21600" h="21600">
                  <a:moveTo>
                    <a:pt x="1350" y="5400"/>
                  </a:moveTo>
                  <a:lnTo>
                    <a:pt x="1350" y="16200"/>
                  </a:lnTo>
                  <a:lnTo>
                    <a:pt x="2700" y="16200"/>
                  </a:lnTo>
                  <a:lnTo>
                    <a:pt x="2700" y="5400"/>
                  </a:lnTo>
                  <a:close/>
                </a:path>
                <a:path w="21600" h="21600">
                  <a:moveTo>
                    <a:pt x="0" y="5400"/>
                  </a:moveTo>
                  <a:lnTo>
                    <a:pt x="0" y="16200"/>
                  </a:lnTo>
                  <a:lnTo>
                    <a:pt x="675" y="16200"/>
                  </a:lnTo>
                  <a:lnTo>
                    <a:pt x="675" y="540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pic>
        <p:nvPicPr>
          <p:cNvPr id="222211" name="Picture 3" descr="C:\snavely\work\teaching\09Fa-CS6610\lectures\lec03\bee_bw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67200" y="2590800"/>
            <a:ext cx="685800" cy="685800"/>
          </a:xfrm>
          <a:prstGeom prst="rect">
            <a:avLst/>
          </a:prstGeom>
          <a:noFill/>
        </p:spPr>
      </p:pic>
      <p:pic>
        <p:nvPicPr>
          <p:cNvPr id="28" name="Picture 3" descr="C:\snavely\work\teaching\09Fa-CS6610\lectures\lec03\bee_bw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2558027">
            <a:off x="5725779" y="2580021"/>
            <a:ext cx="685800" cy="685800"/>
          </a:xfrm>
          <a:prstGeom prst="rect">
            <a:avLst/>
          </a:prstGeom>
          <a:noFill/>
        </p:spPr>
      </p:pic>
      <p:pic>
        <p:nvPicPr>
          <p:cNvPr id="29" name="Picture 3" descr="C:\snavely\work\teaching\09Fa-CS6610\lectures\lec03\bee_bw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67200" y="3886200"/>
            <a:ext cx="685800" cy="685800"/>
          </a:xfrm>
          <a:prstGeom prst="rect">
            <a:avLst/>
          </a:prstGeom>
          <a:noFill/>
        </p:spPr>
      </p:pic>
      <p:pic>
        <p:nvPicPr>
          <p:cNvPr id="30" name="Picture 3" descr="C:\snavely\work\teaching\09Fa-CS6610\lectures\lec03\bee_bw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562600" y="3886200"/>
            <a:ext cx="1143000" cy="1143000"/>
          </a:xfrm>
          <a:prstGeom prst="rect">
            <a:avLst/>
          </a:prstGeom>
          <a:noFill/>
        </p:spPr>
      </p:pic>
      <p:pic>
        <p:nvPicPr>
          <p:cNvPr id="31" name="Picture 3" descr="C:\snavely\work\teaching\09Fa-CS6610\lectures\lec03\bee_bw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67200" y="5562600"/>
            <a:ext cx="685800" cy="685800"/>
          </a:xfrm>
          <a:prstGeom prst="rect">
            <a:avLst/>
          </a:prstGeom>
          <a:noFill/>
        </p:spPr>
      </p:pic>
      <p:pic>
        <p:nvPicPr>
          <p:cNvPr id="32" name="Picture 3" descr="C:\snavely\work\teaching\09Fa-CS6610\lectures\lec03\bee_bw.jpg"/>
          <p:cNvPicPr>
            <a:picLocks noChangeAspect="1" noChangeArrowheads="1"/>
          </p:cNvPicPr>
          <p:nvPr/>
        </p:nvPicPr>
        <p:blipFill>
          <a:blip r:embed="rId3" cstate="print">
            <a:lum bright="30000"/>
          </a:blip>
          <a:srcRect/>
          <a:stretch>
            <a:fillRect/>
          </a:stretch>
        </p:blipFill>
        <p:spPr bwMode="auto">
          <a:xfrm>
            <a:off x="5638800" y="5562600"/>
            <a:ext cx="685800" cy="685800"/>
          </a:xfrm>
          <a:prstGeom prst="rect">
            <a:avLst/>
          </a:prstGeom>
          <a:noFill/>
        </p:spPr>
      </p:pic>
      <p:sp>
        <p:nvSpPr>
          <p:cNvPr id="33" name="Right Arrow 32"/>
          <p:cNvSpPr/>
          <p:nvPr/>
        </p:nvSpPr>
        <p:spPr>
          <a:xfrm>
            <a:off x="5105400" y="2743200"/>
            <a:ext cx="304800" cy="381000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ight Arrow 33"/>
          <p:cNvSpPr/>
          <p:nvPr/>
        </p:nvSpPr>
        <p:spPr>
          <a:xfrm>
            <a:off x="5105400" y="4038600"/>
            <a:ext cx="304800" cy="381000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ight Arrow 34"/>
          <p:cNvSpPr/>
          <p:nvPr/>
        </p:nvSpPr>
        <p:spPr>
          <a:xfrm>
            <a:off x="5105400" y="5715000"/>
            <a:ext cx="304800" cy="381000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transformations</a:t>
            </a:r>
            <a:endParaRPr lang="ru-RU" dirty="0"/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447800"/>
            <a:ext cx="7848600" cy="5105400"/>
          </a:xfrm>
        </p:spPr>
        <p:txBody>
          <a:bodyPr>
            <a:normAutofit/>
          </a:bodyPr>
          <a:lstStyle/>
          <a:p>
            <a:r>
              <a:rPr lang="en-US" dirty="0"/>
              <a:t>Geometric</a:t>
            </a:r>
          </a:p>
          <a:p>
            <a:endParaRPr lang="en-US" dirty="0"/>
          </a:p>
          <a:p>
            <a:pPr lvl="1">
              <a:buNone/>
            </a:pPr>
            <a:r>
              <a:rPr lang="en-US" b="1" dirty="0"/>
              <a:t>		     Rotation</a:t>
            </a:r>
            <a:br>
              <a:rPr lang="en-US" b="1" dirty="0"/>
            </a:br>
            <a:endParaRPr lang="en-US" b="1" dirty="0"/>
          </a:p>
          <a:p>
            <a:pPr lvl="1"/>
            <a:endParaRPr lang="en-US" dirty="0"/>
          </a:p>
          <a:p>
            <a:pPr lvl="1">
              <a:buNone/>
            </a:pPr>
            <a:r>
              <a:rPr lang="en-US" b="1" dirty="0"/>
              <a:t>             Scale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sz="1400" dirty="0"/>
          </a:p>
          <a:p>
            <a:r>
              <a:rPr lang="en-US" dirty="0"/>
              <a:t>Photometric</a:t>
            </a:r>
          </a:p>
          <a:p>
            <a:pPr lvl="1">
              <a:buNone/>
            </a:pPr>
            <a:r>
              <a:rPr lang="en-US" b="1" dirty="0"/>
              <a:t>   Intensity change</a:t>
            </a:r>
            <a:endParaRPr lang="ru-RU" dirty="0"/>
          </a:p>
        </p:txBody>
      </p:sp>
      <p:grpSp>
        <p:nvGrpSpPr>
          <p:cNvPr id="25" name="Group 24"/>
          <p:cNvGrpSpPr/>
          <p:nvPr/>
        </p:nvGrpSpPr>
        <p:grpSpPr>
          <a:xfrm>
            <a:off x="4027821" y="2503821"/>
            <a:ext cx="2144379" cy="696579"/>
            <a:chOff x="4267200" y="2580021"/>
            <a:chExt cx="2144379" cy="696579"/>
          </a:xfrm>
        </p:grpSpPr>
        <p:pic>
          <p:nvPicPr>
            <p:cNvPr id="222211" name="Picture 3" descr="C:\snavely\work\teaching\09Fa-CS6610\lectures\lec03\bee_bw.jp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267200" y="2590800"/>
              <a:ext cx="685800" cy="685800"/>
            </a:xfrm>
            <a:prstGeom prst="rect">
              <a:avLst/>
            </a:prstGeom>
            <a:noFill/>
          </p:spPr>
        </p:pic>
        <p:pic>
          <p:nvPicPr>
            <p:cNvPr id="28" name="Picture 3" descr="C:\snavely\work\teaching\09Fa-CS6610\lectures\lec03\bee_bw.jp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 rot="2558027">
              <a:off x="5725779" y="2580021"/>
              <a:ext cx="685800" cy="685800"/>
            </a:xfrm>
            <a:prstGeom prst="rect">
              <a:avLst/>
            </a:prstGeom>
            <a:noFill/>
          </p:spPr>
        </p:pic>
        <p:sp>
          <p:nvSpPr>
            <p:cNvPr id="33" name="Right Arrow 32"/>
            <p:cNvSpPr/>
            <p:nvPr/>
          </p:nvSpPr>
          <p:spPr>
            <a:xfrm>
              <a:off x="5105400" y="2743200"/>
              <a:ext cx="304800" cy="381000"/>
            </a:xfrm>
            <a:prstGeom prst="right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3962400" y="3962400"/>
            <a:ext cx="2438400" cy="1143000"/>
            <a:chOff x="4267200" y="3886200"/>
            <a:chExt cx="2438400" cy="1143000"/>
          </a:xfrm>
        </p:grpSpPr>
        <p:pic>
          <p:nvPicPr>
            <p:cNvPr id="29" name="Picture 3" descr="C:\snavely\work\teaching\09Fa-CS6610\lectures\lec03\bee_bw.jp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267200" y="3886200"/>
              <a:ext cx="685800" cy="685800"/>
            </a:xfrm>
            <a:prstGeom prst="rect">
              <a:avLst/>
            </a:prstGeom>
            <a:noFill/>
          </p:spPr>
        </p:pic>
        <p:pic>
          <p:nvPicPr>
            <p:cNvPr id="30" name="Picture 3" descr="C:\snavely\work\teaching\09Fa-CS6610\lectures\lec03\bee_bw.jp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562600" y="3886200"/>
              <a:ext cx="1143000" cy="1143000"/>
            </a:xfrm>
            <a:prstGeom prst="rect">
              <a:avLst/>
            </a:prstGeom>
            <a:noFill/>
          </p:spPr>
        </p:pic>
        <p:sp>
          <p:nvSpPr>
            <p:cNvPr id="34" name="Right Arrow 33"/>
            <p:cNvSpPr/>
            <p:nvPr/>
          </p:nvSpPr>
          <p:spPr>
            <a:xfrm>
              <a:off x="5105400" y="4038600"/>
              <a:ext cx="304800" cy="381000"/>
            </a:xfrm>
            <a:prstGeom prst="right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4191000" y="5638800"/>
            <a:ext cx="2057400" cy="685800"/>
            <a:chOff x="4267200" y="5562600"/>
            <a:chExt cx="2057400" cy="685800"/>
          </a:xfrm>
        </p:grpSpPr>
        <p:pic>
          <p:nvPicPr>
            <p:cNvPr id="31" name="Picture 3" descr="C:\snavely\work\teaching\09Fa-CS6610\lectures\lec03\bee_bw.jp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267200" y="5562600"/>
              <a:ext cx="685800" cy="685800"/>
            </a:xfrm>
            <a:prstGeom prst="rect">
              <a:avLst/>
            </a:prstGeom>
            <a:noFill/>
          </p:spPr>
        </p:pic>
        <p:pic>
          <p:nvPicPr>
            <p:cNvPr id="32" name="Picture 3" descr="C:\snavely\work\teaching\09Fa-CS6610\lectures\lec03\bee_bw.jpg"/>
            <p:cNvPicPr>
              <a:picLocks noChangeAspect="1" noChangeArrowheads="1"/>
            </p:cNvPicPr>
            <p:nvPr/>
          </p:nvPicPr>
          <p:blipFill>
            <a:blip r:embed="rId3" cstate="print">
              <a:lum bright="30000"/>
            </a:blip>
            <a:srcRect/>
            <a:stretch>
              <a:fillRect/>
            </a:stretch>
          </p:blipFill>
          <p:spPr bwMode="auto">
            <a:xfrm>
              <a:off x="5638800" y="5562600"/>
              <a:ext cx="685800" cy="685800"/>
            </a:xfrm>
            <a:prstGeom prst="rect">
              <a:avLst/>
            </a:prstGeom>
            <a:noFill/>
          </p:spPr>
        </p:pic>
        <p:sp>
          <p:nvSpPr>
            <p:cNvPr id="35" name="Right Arrow 34"/>
            <p:cNvSpPr/>
            <p:nvPr/>
          </p:nvSpPr>
          <p:spPr>
            <a:xfrm>
              <a:off x="5105400" y="5715000"/>
              <a:ext cx="304800" cy="381000"/>
            </a:xfrm>
            <a:prstGeom prst="right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990600"/>
          </a:xfrm>
        </p:spPr>
        <p:txBody>
          <a:bodyPr/>
          <a:lstStyle/>
          <a:p>
            <a:r>
              <a:rPr lang="en-US" dirty="0"/>
              <a:t>Invariance and equivariance   </a:t>
            </a:r>
          </a:p>
        </p:txBody>
      </p:sp>
      <p:sp>
        <p:nvSpPr>
          <p:cNvPr id="1495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1143000"/>
            <a:ext cx="8915400" cy="5410200"/>
          </a:xfrm>
        </p:spPr>
        <p:txBody>
          <a:bodyPr>
            <a:normAutofit/>
          </a:bodyPr>
          <a:lstStyle/>
          <a:p>
            <a:pPr>
              <a:buFontTx/>
              <a:buChar char="•"/>
            </a:pPr>
            <a:r>
              <a:rPr lang="en-US" sz="2000" dirty="0">
                <a:latin typeface="+mj-lt"/>
              </a:rPr>
              <a:t>We want corner locations to be </a:t>
            </a:r>
            <a:r>
              <a:rPr lang="en-US" sz="2000" i="1" dirty="0">
                <a:latin typeface="+mj-lt"/>
              </a:rPr>
              <a:t>invariant</a:t>
            </a:r>
            <a:r>
              <a:rPr lang="en-US" sz="2000" dirty="0">
                <a:latin typeface="+mj-lt"/>
              </a:rPr>
              <a:t> to photometric transformations and </a:t>
            </a:r>
            <a:r>
              <a:rPr lang="en-US" sz="2000" i="1" dirty="0">
                <a:latin typeface="+mj-lt"/>
              </a:rPr>
              <a:t>equivariant</a:t>
            </a:r>
            <a:r>
              <a:rPr lang="en-US" sz="2000" dirty="0">
                <a:latin typeface="+mj-lt"/>
              </a:rPr>
              <a:t> to geometric transformations</a:t>
            </a:r>
          </a:p>
          <a:p>
            <a:pPr lvl="1"/>
            <a:r>
              <a:rPr lang="en-US" sz="2000" b="1" dirty="0">
                <a:latin typeface="+mj-lt"/>
              </a:rPr>
              <a:t>Invariance:</a:t>
            </a:r>
            <a:r>
              <a:rPr lang="en-US" sz="2000" dirty="0">
                <a:latin typeface="+mj-lt"/>
              </a:rPr>
              <a:t> image is transformed and corner locations do not change</a:t>
            </a:r>
          </a:p>
          <a:p>
            <a:pPr lvl="1"/>
            <a:r>
              <a:rPr lang="en-US" sz="2000" b="1" dirty="0">
                <a:latin typeface="+mj-lt"/>
              </a:rPr>
              <a:t>Equivariance: </a:t>
            </a:r>
            <a:r>
              <a:rPr lang="en-US" sz="2000" dirty="0">
                <a:latin typeface="+mj-lt"/>
              </a:rPr>
              <a:t>if we have two transformed versions of the same image, features should be detected in corresponding locations</a:t>
            </a:r>
          </a:p>
          <a:p>
            <a:pPr lvl="1"/>
            <a:r>
              <a:rPr lang="en-US" sz="2000" dirty="0">
                <a:latin typeface="+mj-lt"/>
              </a:rPr>
              <a:t>(Sometimes “invariant” and “equivariant” are both referred to as “invariant”)</a:t>
            </a:r>
          </a:p>
          <a:p>
            <a:pPr lvl="1"/>
            <a:r>
              <a:rPr lang="en-US" sz="2000" dirty="0">
                <a:latin typeface="+mj-lt"/>
              </a:rPr>
              <a:t>(Sometimes “equivariant” is called “covariant”)</a:t>
            </a:r>
          </a:p>
        </p:txBody>
      </p:sp>
      <p:pic>
        <p:nvPicPr>
          <p:cNvPr id="149508" name="Picture 3" descr="cows_step4_harris"/>
          <p:cNvPicPr>
            <a:picLocks noChangeAspect="1" noChangeArrowheads="1"/>
          </p:cNvPicPr>
          <p:nvPr/>
        </p:nvPicPr>
        <p:blipFill>
          <a:blip r:embed="rId3">
            <a:lum bright="12000" contrast="1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3848290"/>
            <a:ext cx="4648200" cy="30097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80192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Autofit/>
          </a:bodyPr>
          <a:lstStyle/>
          <a:p>
            <a:r>
              <a:rPr lang="en-US" sz="3600" dirty="0"/>
              <a:t>Harris detector: Invariance properties</a:t>
            </a:r>
            <a:br>
              <a:rPr lang="en-US" sz="3600" dirty="0"/>
            </a:br>
            <a:r>
              <a:rPr lang="en-US" sz="3600" dirty="0"/>
              <a:t>-- Image translation</a:t>
            </a:r>
            <a:endParaRPr lang="ru-RU" sz="3600" dirty="0"/>
          </a:p>
        </p:txBody>
      </p:sp>
      <p:sp>
        <p:nvSpPr>
          <p:cNvPr id="1376260" name="Text Box 4"/>
          <p:cNvSpPr txBox="1">
            <a:spLocks noChangeArrowheads="1"/>
          </p:cNvSpPr>
          <p:nvPr/>
        </p:nvSpPr>
        <p:spPr bwMode="auto">
          <a:xfrm>
            <a:off x="838200" y="4267200"/>
            <a:ext cx="76962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FontTx/>
              <a:buChar char="•"/>
            </a:pPr>
            <a:r>
              <a:rPr lang="en-US" sz="2400" dirty="0">
                <a:latin typeface="+mj-lt"/>
                <a:cs typeface="Times New Roman" charset="0"/>
              </a:rPr>
              <a:t>  Derivatives and window function are equivariant</a:t>
            </a:r>
            <a:endParaRPr lang="ru-RU" sz="2400" dirty="0">
              <a:latin typeface="+mj-lt"/>
              <a:cs typeface="Times New Roman" charset="0"/>
            </a:endParaRPr>
          </a:p>
        </p:txBody>
      </p:sp>
      <p:sp>
        <p:nvSpPr>
          <p:cNvPr id="151556" name="Rectangle 7"/>
          <p:cNvSpPr>
            <a:spLocks noChangeArrowheads="1"/>
          </p:cNvSpPr>
          <p:nvPr/>
        </p:nvSpPr>
        <p:spPr bwMode="auto">
          <a:xfrm>
            <a:off x="1447800" y="1143000"/>
            <a:ext cx="2184400" cy="2209800"/>
          </a:xfrm>
          <a:prstGeom prst="rect">
            <a:avLst/>
          </a:prstGeom>
          <a:solidFill>
            <a:schemeClr val="accent1">
              <a:alpha val="50195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>
              <a:latin typeface="+mj-lt"/>
            </a:endParaRPr>
          </a:p>
        </p:txBody>
      </p:sp>
      <p:sp>
        <p:nvSpPr>
          <p:cNvPr id="151557" name="Freeform 8"/>
          <p:cNvSpPr>
            <a:spLocks/>
          </p:cNvSpPr>
          <p:nvPr/>
        </p:nvSpPr>
        <p:spPr bwMode="auto">
          <a:xfrm>
            <a:off x="1755775" y="1527175"/>
            <a:ext cx="788988" cy="723900"/>
          </a:xfrm>
          <a:custGeom>
            <a:avLst/>
            <a:gdLst>
              <a:gd name="T0" fmla="*/ 0 w 720"/>
              <a:gd name="T1" fmla="*/ 2147483647 h 528"/>
              <a:gd name="T2" fmla="*/ 2147483647 w 720"/>
              <a:gd name="T3" fmla="*/ 0 h 528"/>
              <a:gd name="T4" fmla="*/ 2147483647 w 720"/>
              <a:gd name="T5" fmla="*/ 2147483647 h 528"/>
              <a:gd name="T6" fmla="*/ 0 60000 65536"/>
              <a:gd name="T7" fmla="*/ 0 60000 65536"/>
              <a:gd name="T8" fmla="*/ 0 60000 65536"/>
              <a:gd name="T9" fmla="*/ 0 w 720"/>
              <a:gd name="T10" fmla="*/ 0 h 528"/>
              <a:gd name="T11" fmla="*/ 720 w 720"/>
              <a:gd name="T12" fmla="*/ 528 h 52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720" h="528">
                <a:moveTo>
                  <a:pt x="0" y="528"/>
                </a:moveTo>
                <a:lnTo>
                  <a:pt x="48" y="0"/>
                </a:lnTo>
                <a:lnTo>
                  <a:pt x="720" y="336"/>
                </a:lnTo>
              </a:path>
            </a:pathLst>
          </a:custGeom>
          <a:solidFill>
            <a:schemeClr val="accent1">
              <a:alpha val="50195"/>
            </a:schemeClr>
          </a:solidFill>
          <a:ln w="444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>
              <a:latin typeface="+mj-lt"/>
            </a:endParaRPr>
          </a:p>
        </p:txBody>
      </p:sp>
      <p:sp>
        <p:nvSpPr>
          <p:cNvPr id="151558" name="AutoShape 12"/>
          <p:cNvSpPr>
            <a:spLocks noChangeArrowheads="1"/>
          </p:cNvSpPr>
          <p:nvPr/>
        </p:nvSpPr>
        <p:spPr bwMode="auto">
          <a:xfrm>
            <a:off x="3898900" y="1663700"/>
            <a:ext cx="1219200" cy="1231900"/>
          </a:xfrm>
          <a:custGeom>
            <a:avLst/>
            <a:gdLst>
              <a:gd name="T0" fmla="*/ 0 w 21600"/>
              <a:gd name="T1" fmla="*/ 0 h 21600"/>
              <a:gd name="T2" fmla="*/ 0 w 21600"/>
              <a:gd name="T3" fmla="*/ 0 h 21600"/>
              <a:gd name="T4" fmla="*/ 0 w 21600"/>
              <a:gd name="T5" fmla="*/ 0 h 21600"/>
              <a:gd name="T6" fmla="*/ 0 w 21600"/>
              <a:gd name="T7" fmla="*/ 0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5400 h 21600"/>
              <a:gd name="T14" fmla="*/ 18900 w 21600"/>
              <a:gd name="T15" fmla="*/ 162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lnTo>
                  <a:pt x="16200" y="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lnTo>
                  <a:pt x="135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+mj-lt"/>
            </a:endParaRPr>
          </a:p>
        </p:txBody>
      </p:sp>
      <p:sp>
        <p:nvSpPr>
          <p:cNvPr id="1376277" name="Text Box 21"/>
          <p:cNvSpPr txBox="1">
            <a:spLocks noChangeArrowheads="1"/>
          </p:cNvSpPr>
          <p:nvPr/>
        </p:nvSpPr>
        <p:spPr bwMode="auto">
          <a:xfrm>
            <a:off x="1219200" y="5638800"/>
            <a:ext cx="6934200" cy="461963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2400" dirty="0">
                <a:solidFill>
                  <a:srgbClr val="0033CC"/>
                </a:solidFill>
                <a:latin typeface="+mj-lt"/>
                <a:cs typeface="Times New Roman" charset="0"/>
              </a:rPr>
              <a:t>Corner location is equivariant </a:t>
            </a:r>
            <a:r>
              <a:rPr lang="en-US" sz="2400" dirty="0" err="1">
                <a:solidFill>
                  <a:srgbClr val="0033CC"/>
                </a:solidFill>
                <a:latin typeface="+mj-lt"/>
                <a:cs typeface="Times New Roman" charset="0"/>
              </a:rPr>
              <a:t>w.r.t.</a:t>
            </a:r>
            <a:r>
              <a:rPr lang="en-US" sz="2400" dirty="0">
                <a:solidFill>
                  <a:srgbClr val="0033CC"/>
                </a:solidFill>
                <a:latin typeface="+mj-lt"/>
                <a:cs typeface="Times New Roman" charset="0"/>
              </a:rPr>
              <a:t> translation</a:t>
            </a:r>
            <a:endParaRPr lang="ru-RU" sz="2400" dirty="0">
              <a:solidFill>
                <a:srgbClr val="0033CC"/>
              </a:solidFill>
              <a:latin typeface="+mj-lt"/>
              <a:cs typeface="Times New Roman" charset="0"/>
            </a:endParaRPr>
          </a:p>
        </p:txBody>
      </p:sp>
      <p:sp>
        <p:nvSpPr>
          <p:cNvPr id="151560" name="Rectangle 7"/>
          <p:cNvSpPr>
            <a:spLocks noChangeArrowheads="1"/>
          </p:cNvSpPr>
          <p:nvPr/>
        </p:nvSpPr>
        <p:spPr bwMode="auto">
          <a:xfrm>
            <a:off x="5435600" y="1143000"/>
            <a:ext cx="2184400" cy="2209800"/>
          </a:xfrm>
          <a:prstGeom prst="rect">
            <a:avLst/>
          </a:prstGeom>
          <a:solidFill>
            <a:schemeClr val="accent1">
              <a:alpha val="50195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>
              <a:latin typeface="+mj-lt"/>
            </a:endParaRPr>
          </a:p>
        </p:txBody>
      </p:sp>
      <p:sp>
        <p:nvSpPr>
          <p:cNvPr id="151561" name="Freeform 8"/>
          <p:cNvSpPr>
            <a:spLocks/>
          </p:cNvSpPr>
          <p:nvPr/>
        </p:nvSpPr>
        <p:spPr bwMode="auto">
          <a:xfrm>
            <a:off x="6553200" y="2246313"/>
            <a:ext cx="787400" cy="725487"/>
          </a:xfrm>
          <a:custGeom>
            <a:avLst/>
            <a:gdLst>
              <a:gd name="T0" fmla="*/ 0 w 720"/>
              <a:gd name="T1" fmla="*/ 2147483647 h 528"/>
              <a:gd name="T2" fmla="*/ 2147483647 w 720"/>
              <a:gd name="T3" fmla="*/ 0 h 528"/>
              <a:gd name="T4" fmla="*/ 2147483647 w 720"/>
              <a:gd name="T5" fmla="*/ 2147483647 h 528"/>
              <a:gd name="T6" fmla="*/ 0 60000 65536"/>
              <a:gd name="T7" fmla="*/ 0 60000 65536"/>
              <a:gd name="T8" fmla="*/ 0 60000 65536"/>
              <a:gd name="T9" fmla="*/ 0 w 720"/>
              <a:gd name="T10" fmla="*/ 0 h 528"/>
              <a:gd name="T11" fmla="*/ 720 w 720"/>
              <a:gd name="T12" fmla="*/ 528 h 52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720" h="528">
                <a:moveTo>
                  <a:pt x="0" y="528"/>
                </a:moveTo>
                <a:lnTo>
                  <a:pt x="48" y="0"/>
                </a:lnTo>
                <a:lnTo>
                  <a:pt x="720" y="336"/>
                </a:lnTo>
              </a:path>
            </a:pathLst>
          </a:custGeom>
          <a:solidFill>
            <a:schemeClr val="accent1">
              <a:alpha val="50195"/>
            </a:schemeClr>
          </a:solidFill>
          <a:ln w="444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640057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6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6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76260" grpId="0"/>
      <p:bldP spid="1376277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10924</TotalTime>
  <Words>722</Words>
  <Application>Microsoft Office PowerPoint</Application>
  <PresentationFormat>On-screen Show (4:3)</PresentationFormat>
  <Paragraphs>181</Paragraphs>
  <Slides>37</Slides>
  <Notes>19</Notes>
  <HiddenSlides>4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39" baseType="lpstr">
      <vt:lpstr>Office Theme</vt:lpstr>
      <vt:lpstr>Equation</vt:lpstr>
      <vt:lpstr>Lecture 5: Feature invariance</vt:lpstr>
      <vt:lpstr>Reading</vt:lpstr>
      <vt:lpstr>Announcements</vt:lpstr>
      <vt:lpstr>Local features: main components</vt:lpstr>
      <vt:lpstr>Harris features (in red)</vt:lpstr>
      <vt:lpstr>Image transformations</vt:lpstr>
      <vt:lpstr>Image transformations</vt:lpstr>
      <vt:lpstr>Invariance and equivariance   </vt:lpstr>
      <vt:lpstr>Harris detector: Invariance properties -- Image translation</vt:lpstr>
      <vt:lpstr>Harris detector: Invariance properties  -- Image rotation</vt:lpstr>
      <vt:lpstr>Harris detector: Invariance properties –  Affine intensity change</vt:lpstr>
      <vt:lpstr>Harris Detector: Invariance Properties</vt:lpstr>
      <vt:lpstr>Harris Detector: Invariance Properties</vt:lpstr>
      <vt:lpstr>Harris Detector: Invariance Properties</vt:lpstr>
      <vt:lpstr>Harris Detector: Invariance Properties</vt:lpstr>
      <vt:lpstr>Scale invariant detection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Implementation</vt:lpstr>
      <vt:lpstr>Feature extraction: Corners and blobs</vt:lpstr>
      <vt:lpstr>Another common definition of f</vt:lpstr>
      <vt:lpstr>Laplacian of Gaussian</vt:lpstr>
      <vt:lpstr>Scale selection</vt:lpstr>
      <vt:lpstr>Characteristic scale</vt:lpstr>
      <vt:lpstr>Find local maxima in 3D position-scale space</vt:lpstr>
      <vt:lpstr>Scale-space blob detector: Example</vt:lpstr>
      <vt:lpstr>Scale-space blob detector: Example</vt:lpstr>
      <vt:lpstr>Scale-space blob detector: Example</vt:lpstr>
      <vt:lpstr>PowerPoint Presentation</vt:lpstr>
      <vt:lpstr>Questions?</vt:lpstr>
      <vt:lpstr>Feature descriptors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1: Images and image filtering</dc:title>
  <dc:creator>Noah Snavely</dc:creator>
  <cp:lastModifiedBy>Sindhu</cp:lastModifiedBy>
  <cp:revision>451</cp:revision>
  <dcterms:created xsi:type="dcterms:W3CDTF">2009-08-25T02:47:59Z</dcterms:created>
  <dcterms:modified xsi:type="dcterms:W3CDTF">2020-02-04T09:21:24Z</dcterms:modified>
</cp:coreProperties>
</file>